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 id="2147483684" r:id="rId2"/>
    <p:sldMasterId id="2147483672" r:id="rId3"/>
  </p:sldMasterIdLst>
  <p:notesMasterIdLst>
    <p:notesMasterId r:id="rId65"/>
  </p:notesMasterIdLst>
  <p:handoutMasterIdLst>
    <p:handoutMasterId r:id="rId66"/>
  </p:handoutMasterIdLst>
  <p:sldIdLst>
    <p:sldId id="499" r:id="rId4"/>
    <p:sldId id="531" r:id="rId5"/>
    <p:sldId id="495" r:id="rId6"/>
    <p:sldId id="481" r:id="rId7"/>
    <p:sldId id="468" r:id="rId8"/>
    <p:sldId id="469" r:id="rId9"/>
    <p:sldId id="475" r:id="rId10"/>
    <p:sldId id="486" r:id="rId11"/>
    <p:sldId id="471" r:id="rId12"/>
    <p:sldId id="488" r:id="rId13"/>
    <p:sldId id="482" r:id="rId14"/>
    <p:sldId id="497" r:id="rId15"/>
    <p:sldId id="498" r:id="rId16"/>
    <p:sldId id="484" r:id="rId17"/>
    <p:sldId id="500" r:id="rId18"/>
    <p:sldId id="501" r:id="rId19"/>
    <p:sldId id="532" r:id="rId20"/>
    <p:sldId id="533" r:id="rId21"/>
    <p:sldId id="534" r:id="rId22"/>
    <p:sldId id="535" r:id="rId23"/>
    <p:sldId id="536" r:id="rId24"/>
    <p:sldId id="537" r:id="rId25"/>
    <p:sldId id="538" r:id="rId26"/>
    <p:sldId id="539" r:id="rId27"/>
    <p:sldId id="540" r:id="rId28"/>
    <p:sldId id="541" r:id="rId29"/>
    <p:sldId id="542" r:id="rId30"/>
    <p:sldId id="543" r:id="rId31"/>
    <p:sldId id="544" r:id="rId32"/>
    <p:sldId id="545" r:id="rId33"/>
    <p:sldId id="546" r:id="rId34"/>
    <p:sldId id="547" r:id="rId35"/>
    <p:sldId id="548" r:id="rId36"/>
    <p:sldId id="502" r:id="rId37"/>
    <p:sldId id="503" r:id="rId38"/>
    <p:sldId id="504" r:id="rId39"/>
    <p:sldId id="505" r:id="rId40"/>
    <p:sldId id="506" r:id="rId41"/>
    <p:sldId id="507" r:id="rId42"/>
    <p:sldId id="508" r:id="rId43"/>
    <p:sldId id="509" r:id="rId44"/>
    <p:sldId id="510" r:id="rId45"/>
    <p:sldId id="549" r:id="rId46"/>
    <p:sldId id="550" r:id="rId47"/>
    <p:sldId id="551" r:id="rId48"/>
    <p:sldId id="552" r:id="rId49"/>
    <p:sldId id="553" r:id="rId50"/>
    <p:sldId id="554" r:id="rId51"/>
    <p:sldId id="555" r:id="rId52"/>
    <p:sldId id="556" r:id="rId53"/>
    <p:sldId id="557" r:id="rId54"/>
    <p:sldId id="558" r:id="rId55"/>
    <p:sldId id="559" r:id="rId56"/>
    <p:sldId id="525" r:id="rId57"/>
    <p:sldId id="526" r:id="rId58"/>
    <p:sldId id="527" r:id="rId59"/>
    <p:sldId id="528" r:id="rId60"/>
    <p:sldId id="529" r:id="rId61"/>
    <p:sldId id="523" r:id="rId62"/>
    <p:sldId id="524" r:id="rId63"/>
    <p:sldId id="530" r:id="rId64"/>
  </p:sldIdLst>
  <p:sldSz cx="9144000" cy="6858000" type="screen4x3"/>
  <p:notesSz cx="7315200" cy="9601200"/>
  <p:custDataLst>
    <p:tags r:id="rId67"/>
  </p:custDataLst>
  <p:defaultTextStyle>
    <a:defPPr>
      <a:defRPr lang="en-US"/>
    </a:defPPr>
    <a:lvl1pPr algn="ctr" rtl="0" fontAlgn="base">
      <a:spcBef>
        <a:spcPct val="0"/>
      </a:spcBef>
      <a:spcAft>
        <a:spcPct val="0"/>
      </a:spcAft>
      <a:defRPr sz="3200" kern="1200">
        <a:solidFill>
          <a:schemeClr val="tx1"/>
        </a:solidFill>
        <a:latin typeface="Tahoma" pitchFamily="34" charset="0"/>
        <a:ea typeface="+mn-ea"/>
        <a:cs typeface="+mn-cs"/>
      </a:defRPr>
    </a:lvl1pPr>
    <a:lvl2pPr marL="457200" algn="ctr" rtl="0" fontAlgn="base">
      <a:spcBef>
        <a:spcPct val="0"/>
      </a:spcBef>
      <a:spcAft>
        <a:spcPct val="0"/>
      </a:spcAft>
      <a:defRPr sz="3200" kern="1200">
        <a:solidFill>
          <a:schemeClr val="tx1"/>
        </a:solidFill>
        <a:latin typeface="Tahoma" pitchFamily="34" charset="0"/>
        <a:ea typeface="+mn-ea"/>
        <a:cs typeface="+mn-cs"/>
      </a:defRPr>
    </a:lvl2pPr>
    <a:lvl3pPr marL="914400" algn="ctr" rtl="0" fontAlgn="base">
      <a:spcBef>
        <a:spcPct val="0"/>
      </a:spcBef>
      <a:spcAft>
        <a:spcPct val="0"/>
      </a:spcAft>
      <a:defRPr sz="3200" kern="1200">
        <a:solidFill>
          <a:schemeClr val="tx1"/>
        </a:solidFill>
        <a:latin typeface="Tahoma" pitchFamily="34" charset="0"/>
        <a:ea typeface="+mn-ea"/>
        <a:cs typeface="+mn-cs"/>
      </a:defRPr>
    </a:lvl3pPr>
    <a:lvl4pPr marL="1371600" algn="ctr" rtl="0" fontAlgn="base">
      <a:spcBef>
        <a:spcPct val="0"/>
      </a:spcBef>
      <a:spcAft>
        <a:spcPct val="0"/>
      </a:spcAft>
      <a:defRPr sz="3200" kern="1200">
        <a:solidFill>
          <a:schemeClr val="tx1"/>
        </a:solidFill>
        <a:latin typeface="Tahoma" pitchFamily="34" charset="0"/>
        <a:ea typeface="+mn-ea"/>
        <a:cs typeface="+mn-cs"/>
      </a:defRPr>
    </a:lvl4pPr>
    <a:lvl5pPr marL="1828800" algn="ctr" rtl="0" fontAlgn="base">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CC00"/>
    <a:srgbClr val="0099FF"/>
    <a:srgbClr val="990033"/>
    <a:srgbClr val="FF9900"/>
    <a:srgbClr val="FFFF00"/>
    <a:srgbClr val="003366"/>
    <a:srgbClr val="AE1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3" autoAdjust="0"/>
    <p:restoredTop sz="94643" autoAdjust="0"/>
  </p:normalViewPr>
  <p:slideViewPr>
    <p:cSldViewPr>
      <p:cViewPr>
        <p:scale>
          <a:sx n="75" d="100"/>
          <a:sy n="75" d="100"/>
        </p:scale>
        <p:origin x="-222" y="5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0" y="0"/>
            <a:ext cx="31718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54" tIns="48777" rIns="97554" bIns="48777" numCol="1" anchor="t" anchorCtr="0" compatLnSpc="1">
            <a:prstTxWarp prst="textNoShape">
              <a:avLst/>
            </a:prstTxWarp>
          </a:bodyPr>
          <a:lstStyle>
            <a:lvl1pPr algn="l" defTabSz="976313" eaLnBrk="0" hangingPunct="0">
              <a:defRPr sz="1300">
                <a:latin typeface="Arial" charset="0"/>
              </a:defRPr>
            </a:lvl1pPr>
          </a:lstStyle>
          <a:p>
            <a:endParaRPr lang="en-US" altLang="en-US"/>
          </a:p>
        </p:txBody>
      </p:sp>
      <p:sp>
        <p:nvSpPr>
          <p:cNvPr id="26627" name="Rectangle 3"/>
          <p:cNvSpPr>
            <a:spLocks noGrp="1" noChangeArrowheads="1"/>
          </p:cNvSpPr>
          <p:nvPr>
            <p:ph type="dt" sz="quarter" idx="1"/>
          </p:nvPr>
        </p:nvSpPr>
        <p:spPr>
          <a:xfrm>
            <a:off x="4143375" y="0"/>
            <a:ext cx="31718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54" tIns="48777" rIns="97554" bIns="48777" numCol="1" anchor="t" anchorCtr="0" compatLnSpc="1">
            <a:prstTxWarp prst="textNoShape">
              <a:avLst/>
            </a:prstTxWarp>
          </a:bodyPr>
          <a:lstStyle>
            <a:lvl1pPr algn="r" defTabSz="976313" eaLnBrk="0" hangingPunct="0">
              <a:defRPr sz="1300">
                <a:latin typeface="Arial" charset="0"/>
              </a:defRPr>
            </a:lvl1pPr>
          </a:lstStyle>
          <a:p>
            <a:endParaRPr lang="en-US" altLang="en-US"/>
          </a:p>
        </p:txBody>
      </p:sp>
      <p:sp>
        <p:nvSpPr>
          <p:cNvPr id="26628" name="Rectangle 4"/>
          <p:cNvSpPr>
            <a:spLocks noGrp="1" noChangeArrowheads="1"/>
          </p:cNvSpPr>
          <p:nvPr>
            <p:ph type="ftr" sz="quarter" idx="2"/>
          </p:nvPr>
        </p:nvSpPr>
        <p:spPr>
          <a:xfrm>
            <a:off x="0"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54" tIns="48777" rIns="97554" bIns="48777" numCol="1" anchor="b" anchorCtr="0" compatLnSpc="1">
            <a:prstTxWarp prst="textNoShape">
              <a:avLst/>
            </a:prstTxWarp>
          </a:bodyPr>
          <a:lstStyle>
            <a:lvl1pPr algn="l" defTabSz="976313" eaLnBrk="0" hangingPunct="0">
              <a:defRPr sz="1300">
                <a:latin typeface="Arial" charset="0"/>
              </a:defRPr>
            </a:lvl1pPr>
          </a:lstStyle>
          <a:p>
            <a:endParaRPr lang="en-US" altLang="en-US"/>
          </a:p>
        </p:txBody>
      </p:sp>
      <p:sp>
        <p:nvSpPr>
          <p:cNvPr id="26629" name="Rectangle 5"/>
          <p:cNvSpPr>
            <a:spLocks noGrp="1" noChangeArrowheads="1"/>
          </p:cNvSpPr>
          <p:nvPr>
            <p:ph type="sldNum" sz="quarter" idx="3"/>
          </p:nvPr>
        </p:nvSpPr>
        <p:spPr>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54" tIns="48777" rIns="97554" bIns="48777" numCol="1" anchor="b" anchorCtr="0" compatLnSpc="1">
            <a:prstTxWarp prst="textNoShape">
              <a:avLst/>
            </a:prstTxWarp>
          </a:bodyPr>
          <a:lstStyle>
            <a:lvl1pPr algn="r" defTabSz="976313" eaLnBrk="0" hangingPunct="0">
              <a:defRPr sz="1300">
                <a:latin typeface="Arial" charset="0"/>
              </a:defRPr>
            </a:lvl1pPr>
          </a:lstStyle>
          <a:p>
            <a:fld id="{4B56938C-3593-4A5C-B1C4-ACECEB1C0144}" type="slidenum">
              <a:rPr lang="en-US" altLang="en-US"/>
              <a:t>‹#›</a:t>
            </a:fld>
            <a:endParaRPr lang="en-US" altLang="en-US"/>
          </a:p>
        </p:txBody>
      </p:sp>
    </p:spTree>
    <p:extLst>
      <p:ext uri="{BB962C8B-B14F-4D97-AF65-F5344CB8AC3E}">
        <p14:creationId xmlns:p14="http://schemas.microsoft.com/office/powerpoint/2010/main" val="246896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a:xfrm>
            <a:off x="0" y="0"/>
            <a:ext cx="31718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5" tIns="47867" rIns="95735" bIns="47867" numCol="1" anchor="t" anchorCtr="0" compatLnSpc="1">
            <a:prstTxWarp prst="textNoShape">
              <a:avLst/>
            </a:prstTxWarp>
          </a:bodyPr>
          <a:lstStyle>
            <a:lvl1pPr algn="l" defTabSz="957263">
              <a:defRPr sz="1300">
                <a:latin typeface="Times New Roman" pitchFamily="18" charset="0"/>
              </a:defRPr>
            </a:lvl1pPr>
          </a:lstStyle>
          <a:p>
            <a:endParaRPr lang="en-US" altLang="en-US"/>
          </a:p>
        </p:txBody>
      </p:sp>
      <p:sp>
        <p:nvSpPr>
          <p:cNvPr id="225283" name="Rectangle 3"/>
          <p:cNvSpPr>
            <a:spLocks noGrp="1" noChangeArrowheads="1"/>
          </p:cNvSpPr>
          <p:nvPr>
            <p:ph type="dt" idx="1"/>
          </p:nvPr>
        </p:nvSpPr>
        <p:spPr>
          <a:xfrm>
            <a:off x="4141788" y="0"/>
            <a:ext cx="31718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5" tIns="47867" rIns="95735" bIns="47867" numCol="1" anchor="t" anchorCtr="0" compatLnSpc="1">
            <a:prstTxWarp prst="textNoShape">
              <a:avLst/>
            </a:prstTxWarp>
          </a:bodyPr>
          <a:lstStyle>
            <a:lvl1pPr algn="r" defTabSz="957263">
              <a:defRPr sz="1300">
                <a:latin typeface="Times New Roman" pitchFamily="18" charset="0"/>
              </a:defRPr>
            </a:lvl1pPr>
          </a:lstStyle>
          <a:p>
            <a:endParaRPr lang="en-US" altLang="en-US"/>
          </a:p>
        </p:txBody>
      </p:sp>
      <p:sp>
        <p:nvSpPr>
          <p:cNvPr id="51204" name="Rectangle 4"/>
          <p:cNvSpPr>
            <a:spLocks noGrp="1" noRot="1" noChangeAspect="1" noChangeArrowheads="1" noTextEdit="1"/>
          </p:cNvSpPr>
          <p:nvPr>
            <p:ph type="sldImg" idx="2"/>
          </p:nvPr>
        </p:nvSpPr>
        <p:spPr>
          <a:xfrm>
            <a:off x="1258888" y="719138"/>
            <a:ext cx="4800600" cy="36004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285" name="Rectangle 5"/>
          <p:cNvSpPr>
            <a:spLocks noGrp="1" noChangeArrowheads="1"/>
          </p:cNvSpPr>
          <p:nvPr>
            <p:ph type="body" sz="quarter" idx="3"/>
          </p:nvPr>
        </p:nvSpPr>
        <p:spPr>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5" tIns="47867" rIns="95735" bIns="478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286" name="Rectangle 6"/>
          <p:cNvSpPr>
            <a:spLocks noGrp="1" noChangeArrowheads="1"/>
          </p:cNvSpPr>
          <p:nvPr>
            <p:ph type="ftr" sz="quarter" idx="4"/>
          </p:nvPr>
        </p:nvSpPr>
        <p:spPr>
          <a:xfrm>
            <a:off x="0" y="9118600"/>
            <a:ext cx="31718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5" tIns="47867" rIns="95735" bIns="47867" numCol="1" anchor="b" anchorCtr="0" compatLnSpc="1">
            <a:prstTxWarp prst="textNoShape">
              <a:avLst/>
            </a:prstTxWarp>
          </a:bodyPr>
          <a:lstStyle>
            <a:lvl1pPr algn="l" defTabSz="957263">
              <a:defRPr sz="1300">
                <a:latin typeface="Times New Roman" pitchFamily="18" charset="0"/>
              </a:defRPr>
            </a:lvl1pPr>
          </a:lstStyle>
          <a:p>
            <a:endParaRPr lang="en-US" altLang="en-US"/>
          </a:p>
        </p:txBody>
      </p:sp>
      <p:sp>
        <p:nvSpPr>
          <p:cNvPr id="225287" name="Rectangle 7"/>
          <p:cNvSpPr>
            <a:spLocks noGrp="1" noChangeArrowheads="1"/>
          </p:cNvSpPr>
          <p:nvPr>
            <p:ph type="sldNum" sz="quarter" idx="5"/>
          </p:nvPr>
        </p:nvSpPr>
        <p:spPr>
          <a:xfrm>
            <a:off x="4141788" y="9118600"/>
            <a:ext cx="31718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5" tIns="47867" rIns="95735" bIns="47867" numCol="1" anchor="b" anchorCtr="0" compatLnSpc="1">
            <a:prstTxWarp prst="textNoShape">
              <a:avLst/>
            </a:prstTxWarp>
          </a:bodyPr>
          <a:lstStyle>
            <a:lvl1pPr algn="r" defTabSz="957263">
              <a:defRPr sz="1300">
                <a:latin typeface="Times New Roman" pitchFamily="18" charset="0"/>
              </a:defRPr>
            </a:lvl1pPr>
          </a:lstStyle>
          <a:p>
            <a:fld id="{40C057B9-4F7C-4451-B651-B32BB0A5738D}" type="slidenum">
              <a:rPr lang="en-US" altLang="en-US"/>
              <a:t>‹#›</a:t>
            </a:fld>
            <a:endParaRPr lang="en-US" altLang="en-US"/>
          </a:p>
        </p:txBody>
      </p:sp>
    </p:spTree>
    <p:extLst>
      <p:ext uri="{BB962C8B-B14F-4D97-AF65-F5344CB8AC3E}">
        <p14:creationId xmlns:p14="http://schemas.microsoft.com/office/powerpoint/2010/main" val="2664939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Rot="1" noChangeAspect="1" noChangeArrowheads="1" noTextEdit="1"/>
          </p:cNvSpPr>
          <p:nvPr>
            <p:ph type="sldImg"/>
          </p:nvPr>
        </p:nvSpPr>
        <p:spPr/>
      </p:sp>
      <p:sp>
        <p:nvSpPr>
          <p:cNvPr id="553987" name="Rectangle 3"/>
          <p:cNvSpPr>
            <a:spLocks noGrp="1" noChangeArrowheads="1"/>
          </p:cNvSpPr>
          <p:nvPr>
            <p:ph type="body" idx="1"/>
          </p:nvPr>
        </p:nvSpPr>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55503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62039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586329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52998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72601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382560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20308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4287117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918994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86735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Rot="1" noChangeAspect="1" noChangeArrowheads="1" noTextEdit="1"/>
          </p:cNvSpPr>
          <p:nvPr>
            <p:ph type="sldImg"/>
          </p:nvPr>
        </p:nvSpPr>
        <p:spPr/>
      </p:sp>
      <p:sp>
        <p:nvSpPr>
          <p:cNvPr id="553987" name="Rectangle 3"/>
          <p:cNvSpPr>
            <a:spLocks noGrp="1" noChangeArrowheads="1"/>
          </p:cNvSpPr>
          <p:nvPr>
            <p:ph type="body" idx="1"/>
          </p:nvPr>
        </p:nvSpPr>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770261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208894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101939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151025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867946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206267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915999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582968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089156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10951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240995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471415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018102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4175303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984069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p:sp>
      <p:sp>
        <p:nvSpPr>
          <p:cNvPr id="104451" name="Rectangle 3"/>
          <p:cNvSpPr>
            <a:spLocks noGrp="1" noChangeArrowheads="1"/>
          </p:cNvSpPr>
          <p:nvPr>
            <p:ph type="body" idx="1"/>
          </p:nvPr>
        </p:nvSpPr>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501557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126693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473597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145714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40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982792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380750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722877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873146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213513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95722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97449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14392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71704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28425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4326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627239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43950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17078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10450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27793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itchFamily="18" charset="0"/>
              </a:defRPr>
            </a:lvl1pPr>
            <a:lvl2pPr marL="785372" indent="-302066">
              <a:spcBef>
                <a:spcPct val="30000"/>
              </a:spcBef>
              <a:defRPr sz="1300">
                <a:solidFill>
                  <a:schemeClr val="tx1"/>
                </a:solidFill>
                <a:latin typeface="Times New Roman" pitchFamily="18" charset="0"/>
              </a:defRPr>
            </a:lvl2pPr>
            <a:lvl3pPr marL="1208265" indent="-241653">
              <a:spcBef>
                <a:spcPct val="30000"/>
              </a:spcBef>
              <a:defRPr sz="1300">
                <a:solidFill>
                  <a:schemeClr val="tx1"/>
                </a:solidFill>
                <a:latin typeface="Times New Roman" pitchFamily="18" charset="0"/>
              </a:defRPr>
            </a:lvl3pPr>
            <a:lvl4pPr marL="1691571" indent="-241653">
              <a:spcBef>
                <a:spcPct val="30000"/>
              </a:spcBef>
              <a:defRPr sz="1300">
                <a:solidFill>
                  <a:schemeClr val="tx1"/>
                </a:solidFill>
                <a:latin typeface="Times New Roman" pitchFamily="18" charset="0"/>
              </a:defRPr>
            </a:lvl4pPr>
            <a:lvl5pPr marL="2174878" indent="-241653">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spcBef>
                <a:spcPct val="0"/>
              </a:spcBef>
            </a:pPr>
            <a:endParaRPr lang="en-US" altLang="en-US"/>
          </a:p>
        </p:txBody>
      </p:sp>
      <p:sp>
        <p:nvSpPr>
          <p:cNvPr id="15363" name="Rectangle 2"/>
          <p:cNvSpPr>
            <a:spLocks noGrp="1" noRot="1" noChangeAspect="1" noChangeArrowheads="1" noTextEdit="1"/>
          </p:cNvSpPr>
          <p:nvPr>
            <p:ph type="sldImg"/>
          </p:nvPr>
        </p:nvSpPr>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itchFamily="18" charset="0"/>
              </a:defRPr>
            </a:lvl1pPr>
            <a:lvl2pPr marL="785372" indent="-302066">
              <a:spcBef>
                <a:spcPct val="30000"/>
              </a:spcBef>
              <a:defRPr sz="1300">
                <a:solidFill>
                  <a:schemeClr val="tx1"/>
                </a:solidFill>
                <a:latin typeface="Times New Roman" pitchFamily="18" charset="0"/>
              </a:defRPr>
            </a:lvl2pPr>
            <a:lvl3pPr marL="1208265" indent="-241653">
              <a:spcBef>
                <a:spcPct val="30000"/>
              </a:spcBef>
              <a:defRPr sz="1300">
                <a:solidFill>
                  <a:schemeClr val="tx1"/>
                </a:solidFill>
                <a:latin typeface="Times New Roman" pitchFamily="18" charset="0"/>
              </a:defRPr>
            </a:lvl3pPr>
            <a:lvl4pPr marL="1691571" indent="-241653">
              <a:spcBef>
                <a:spcPct val="30000"/>
              </a:spcBef>
              <a:defRPr sz="1300">
                <a:solidFill>
                  <a:schemeClr val="tx1"/>
                </a:solidFill>
                <a:latin typeface="Times New Roman" pitchFamily="18" charset="0"/>
              </a:defRPr>
            </a:lvl4pPr>
            <a:lvl5pPr marL="2174878" indent="-241653">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spcBef>
                <a:spcPct val="0"/>
              </a:spcBef>
            </a:pPr>
            <a:endParaRPr lang="en-US"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itchFamily="18" charset="0"/>
              </a:defRPr>
            </a:lvl1pPr>
            <a:lvl2pPr marL="785372" indent="-302066">
              <a:spcBef>
                <a:spcPct val="30000"/>
              </a:spcBef>
              <a:defRPr sz="1300">
                <a:solidFill>
                  <a:schemeClr val="tx1"/>
                </a:solidFill>
                <a:latin typeface="Times New Roman" pitchFamily="18" charset="0"/>
              </a:defRPr>
            </a:lvl2pPr>
            <a:lvl3pPr marL="1208265" indent="-241653">
              <a:spcBef>
                <a:spcPct val="30000"/>
              </a:spcBef>
              <a:defRPr sz="1300">
                <a:solidFill>
                  <a:schemeClr val="tx1"/>
                </a:solidFill>
                <a:latin typeface="Times New Roman" pitchFamily="18" charset="0"/>
              </a:defRPr>
            </a:lvl3pPr>
            <a:lvl4pPr marL="1691571" indent="-241653">
              <a:spcBef>
                <a:spcPct val="30000"/>
              </a:spcBef>
              <a:defRPr sz="1300">
                <a:solidFill>
                  <a:schemeClr val="tx1"/>
                </a:solidFill>
                <a:latin typeface="Times New Roman" pitchFamily="18" charset="0"/>
              </a:defRPr>
            </a:lvl4pPr>
            <a:lvl5pPr marL="2174878" indent="-241653">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spcBef>
                <a:spcPct val="0"/>
              </a:spcBef>
            </a:pPr>
            <a:endParaRPr lang="en-US" altLang="en-US"/>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endParaRPr lang="en-US" altLang="en-US"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itchFamily="18" charset="0"/>
              </a:defRPr>
            </a:lvl1pPr>
            <a:lvl2pPr marL="785372" indent="-302066">
              <a:spcBef>
                <a:spcPct val="30000"/>
              </a:spcBef>
              <a:defRPr sz="1300">
                <a:solidFill>
                  <a:schemeClr val="tx1"/>
                </a:solidFill>
                <a:latin typeface="Times New Roman" pitchFamily="18" charset="0"/>
              </a:defRPr>
            </a:lvl2pPr>
            <a:lvl3pPr marL="1208265" indent="-241653">
              <a:spcBef>
                <a:spcPct val="30000"/>
              </a:spcBef>
              <a:defRPr sz="1300">
                <a:solidFill>
                  <a:schemeClr val="tx1"/>
                </a:solidFill>
                <a:latin typeface="Times New Roman" pitchFamily="18" charset="0"/>
              </a:defRPr>
            </a:lvl3pPr>
            <a:lvl4pPr marL="1691571" indent="-241653">
              <a:spcBef>
                <a:spcPct val="30000"/>
              </a:spcBef>
              <a:defRPr sz="1300">
                <a:solidFill>
                  <a:schemeClr val="tx1"/>
                </a:solidFill>
                <a:latin typeface="Times New Roman" pitchFamily="18" charset="0"/>
              </a:defRPr>
            </a:lvl4pPr>
            <a:lvl5pPr marL="2174878" indent="-241653">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spcBef>
                <a:spcPct val="0"/>
              </a:spcBef>
            </a:pPr>
            <a:endParaRPr lang="en-US" altLang="en-US"/>
          </a:p>
        </p:txBody>
      </p:sp>
      <p:sp>
        <p:nvSpPr>
          <p:cNvPr id="23555" name="Rectangle 2"/>
          <p:cNvSpPr>
            <a:spLocks noGrp="1" noRot="1" noChangeAspect="1" noChangeArrowheads="1" noTextEdit="1"/>
          </p:cNvSpPr>
          <p:nvPr>
            <p:ph type="sldImg"/>
          </p:nvPr>
        </p:nvSpPr>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41290220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itchFamily="18" charset="0"/>
              </a:defRPr>
            </a:lvl1pPr>
            <a:lvl2pPr marL="785372" indent="-302066">
              <a:spcBef>
                <a:spcPct val="30000"/>
              </a:spcBef>
              <a:defRPr sz="1300">
                <a:solidFill>
                  <a:schemeClr val="tx1"/>
                </a:solidFill>
                <a:latin typeface="Times New Roman" pitchFamily="18" charset="0"/>
              </a:defRPr>
            </a:lvl2pPr>
            <a:lvl3pPr marL="1208265" indent="-241653">
              <a:spcBef>
                <a:spcPct val="30000"/>
              </a:spcBef>
              <a:defRPr sz="1300">
                <a:solidFill>
                  <a:schemeClr val="tx1"/>
                </a:solidFill>
                <a:latin typeface="Times New Roman" pitchFamily="18" charset="0"/>
              </a:defRPr>
            </a:lvl3pPr>
            <a:lvl4pPr marL="1691571" indent="-241653">
              <a:spcBef>
                <a:spcPct val="30000"/>
              </a:spcBef>
              <a:defRPr sz="1300">
                <a:solidFill>
                  <a:schemeClr val="tx1"/>
                </a:solidFill>
                <a:latin typeface="Times New Roman" pitchFamily="18" charset="0"/>
              </a:defRPr>
            </a:lvl4pPr>
            <a:lvl5pPr marL="2174878" indent="-241653">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spcBef>
                <a:spcPct val="0"/>
              </a:spcBef>
            </a:pPr>
            <a:endParaRPr lang="en-US" altLang="en-US"/>
          </a:p>
        </p:txBody>
      </p:sp>
      <p:sp>
        <p:nvSpPr>
          <p:cNvPr id="25603" name="Rectangle 2"/>
          <p:cNvSpPr>
            <a:spLocks noGrp="1" noRot="1" noChangeAspect="1" noChangeArrowheads="1" noTextEdit="1"/>
          </p:cNvSpPr>
          <p:nvPr>
            <p:ph type="sldImg"/>
          </p:nvPr>
        </p:nvSpPr>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72271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49023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41533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p:txBody>
          <a:bodyPr/>
          <a:lstStyle>
            <a:lvl1pPr>
              <a:defRPr/>
            </a:lvl1pPr>
          </a:lstStyle>
          <a:p>
            <a:fld id="{9E407FE2-D58D-426B-A54C-DF244BD30654}" type="slidenum">
              <a:rPr lang="en-US" altLang="en-US"/>
              <a:t>‹#›</a:t>
            </a:fld>
            <a:endParaRPr lang="en-US" altLang="en-US"/>
          </a:p>
        </p:txBody>
      </p:sp>
    </p:spTree>
    <p:extLst>
      <p:ext uri="{BB962C8B-B14F-4D97-AF65-F5344CB8AC3E}">
        <p14:creationId xmlns:p14="http://schemas.microsoft.com/office/powerpoint/2010/main" val="11501457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7538" y="76200"/>
            <a:ext cx="1947862"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22363" y="76200"/>
            <a:ext cx="56927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p:txBody>
          <a:bodyPr/>
          <a:lstStyle>
            <a:lvl1pPr>
              <a:defRPr/>
            </a:lvl1pPr>
          </a:lstStyle>
          <a:p>
            <a:fld id="{C14B2B9A-A74D-4094-9D26-84DAD6272E87}" type="slidenum">
              <a:rPr lang="en-US" altLang="en-US"/>
              <a:t>‹#›</a:t>
            </a:fld>
            <a:endParaRPr lang="en-US" altLang="en-US"/>
          </a:p>
        </p:txBody>
      </p:sp>
    </p:spTree>
    <p:extLst>
      <p:ext uri="{BB962C8B-B14F-4D97-AF65-F5344CB8AC3E}">
        <p14:creationId xmlns:p14="http://schemas.microsoft.com/office/powerpoint/2010/main" val="34726695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2363" y="76200"/>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6764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764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p:txBody>
          <a:bodyPr/>
          <a:lstStyle>
            <a:lvl1pPr>
              <a:defRPr/>
            </a:lvl1pPr>
          </a:lstStyle>
          <a:p>
            <a:fld id="{9EE4B36C-6DFF-4419-AF5B-51C76C6937A6}" type="slidenum">
              <a:rPr lang="en-US" altLang="en-US"/>
              <a:t>‹#›</a:t>
            </a:fld>
            <a:endParaRPr lang="en-US" altLang="en-US"/>
          </a:p>
        </p:txBody>
      </p:sp>
    </p:spTree>
    <p:extLst>
      <p:ext uri="{BB962C8B-B14F-4D97-AF65-F5344CB8AC3E}">
        <p14:creationId xmlns:p14="http://schemas.microsoft.com/office/powerpoint/2010/main" val="26461421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B88BF7-8AD3-4455-AEDD-EA14991B63A5}" type="datetimeFigureOut">
              <a:rPr lang="en-US" smtClean="0"/>
              <a:t>9/27/2014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CDC8DB7-5D84-4BC2-9D92-191D25B7A702}" type="slidenum">
              <a:rPr lang="en-US" smtClean="0"/>
              <a:t>‹#›</a:t>
            </a:fld>
            <a:endParaRPr lang="en-US"/>
          </a:p>
        </p:txBody>
      </p:sp>
    </p:spTree>
    <p:extLst>
      <p:ext uri="{BB962C8B-B14F-4D97-AF65-F5344CB8AC3E}">
        <p14:creationId xmlns:p14="http://schemas.microsoft.com/office/powerpoint/2010/main" val="30961237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W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smtClean="0"/>
              <a:t>Title</a:t>
            </a:r>
            <a:endParaRPr lang="en-US"/>
          </a:p>
        </p:txBody>
      </p:sp>
      <p:sp>
        <p:nvSpPr>
          <p:cNvPr id="11" name="Slide Number Placeholder 5"/>
          <p:cNvSpPr>
            <a:spLocks noGrp="1"/>
          </p:cNvSpPr>
          <p:nvPr>
            <p:ph type="sldNum" sz="quarter" idx="4"/>
          </p:nvPr>
        </p:nvSpPr>
        <p:spPr>
          <a:xfrm>
            <a:off x="251053" y="6453022"/>
            <a:ext cx="140494"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31DC6D62-9282-4243-8EAB-D2D9C9FD23C5}" type="slidenum">
              <a:rPr lang="en-US" smtClean="0"/>
              <a:t>‹#›</a:t>
            </a:fld>
            <a:endParaRPr lang="en-US"/>
          </a:p>
        </p:txBody>
      </p:sp>
      <p:sp>
        <p:nvSpPr>
          <p:cNvPr id="5" name="Text Placeholder 3"/>
          <p:cNvSpPr>
            <a:spLocks noGrp="1"/>
          </p:cNvSpPr>
          <p:nvPr>
            <p:ph type="body" sz="quarter" idx="14"/>
          </p:nvPr>
        </p:nvSpPr>
        <p:spPr>
          <a:xfrm>
            <a:off x="400049" y="6149975"/>
            <a:ext cx="8518525" cy="247650"/>
          </a:xfrm>
        </p:spPr>
        <p:txBody>
          <a:bodyPr anchor="b" anchorCtr="0"/>
          <a:lstStyle>
            <a:lvl1pPr>
              <a:spcBef>
                <a:spcPct val="0"/>
              </a:spcBef>
              <a:defRPr sz="1000">
                <a:solidFill>
                  <a:schemeClr val="tx1"/>
                </a:solidFill>
              </a:defRPr>
            </a:lvl1pPr>
          </a:lstStyle>
          <a:p>
            <a:pPr lvl="0"/>
            <a:r>
              <a:rPr lang="en-US" smtClean="0"/>
              <a:t>Click to edit Master text styles</a:t>
            </a:r>
          </a:p>
        </p:txBody>
      </p:sp>
      <p:sp>
        <p:nvSpPr>
          <p:cNvPr id="9" name="Content Placeholder 4"/>
          <p:cNvSpPr>
            <a:spLocks noGrp="1"/>
          </p:cNvSpPr>
          <p:nvPr>
            <p:ph sz="quarter" idx="15" hasCustomPrompt="1"/>
          </p:nvPr>
        </p:nvSpPr>
        <p:spPr>
          <a:xfrm>
            <a:off x="368616" y="1558123"/>
            <a:ext cx="8412480" cy="4480727"/>
          </a:xfrm>
        </p:spPr>
        <p:txBody>
          <a:bodyPr/>
          <a:lstStyle>
            <a:lvl5pPr>
              <a:defRPr/>
            </a:lvl5pPr>
          </a:lstStyle>
          <a:p>
            <a:pPr lvl="0"/>
            <a:r>
              <a:rPr lang="en-US" smtClean="0"/>
              <a:t>Click to add subtitle (List Level 1)</a:t>
            </a:r>
          </a:p>
          <a:p>
            <a:pPr lvl="1"/>
            <a:r>
              <a:rPr lang="en-US" smtClean="0"/>
              <a:t>Bullets (LL2)</a:t>
            </a:r>
          </a:p>
          <a:p>
            <a:pPr lvl="2"/>
            <a:r>
              <a:rPr lang="en-US" smtClean="0"/>
              <a:t>Bullets (LL3)</a:t>
            </a:r>
          </a:p>
          <a:p>
            <a:pPr lvl="3"/>
            <a:r>
              <a:rPr lang="en-US" smtClean="0"/>
              <a:t>Bullets (LL4)</a:t>
            </a:r>
          </a:p>
          <a:p>
            <a:pPr lvl="4"/>
            <a:r>
              <a:rPr lang="en-US" smtClean="0"/>
              <a:t>Bullets (LL5)</a:t>
            </a:r>
          </a:p>
          <a:p>
            <a:pPr lvl="5"/>
            <a:r>
              <a:rPr lang="en-US" smtClean="0"/>
              <a:t>List Level 6 (Matches List Level 2 No Bullet)</a:t>
            </a:r>
          </a:p>
          <a:p>
            <a:pPr lvl="6"/>
            <a:r>
              <a:rPr lang="en-US" smtClean="0"/>
              <a:t>List Level 7 (Matches List Level 3 No Bullet)</a:t>
            </a:r>
          </a:p>
          <a:p>
            <a:pPr lvl="7"/>
            <a:r>
              <a:rPr lang="en-US" smtClean="0"/>
              <a:t>List Level 8 (Matches List Level 4 No Bullet)</a:t>
            </a:r>
          </a:p>
          <a:p>
            <a:pPr lvl="8"/>
            <a:r>
              <a:rPr lang="en-US" smtClean="0"/>
              <a:t>List Level 9 (Matches List Level 5 No Bullet)</a:t>
            </a:r>
          </a:p>
        </p:txBody>
      </p:sp>
    </p:spTree>
    <p:extLst>
      <p:ext uri="{BB962C8B-B14F-4D97-AF65-F5344CB8AC3E}">
        <p14:creationId xmlns:p14="http://schemas.microsoft.com/office/powerpoint/2010/main" val="38219803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E7DA32-B165-48F9-8245-59DE39CE7A76}"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35020729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7DA32-B165-48F9-8245-59DE39CE7A76}"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29884882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E7DA32-B165-48F9-8245-59DE39CE7A76}"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16845234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E7DA32-B165-48F9-8245-59DE39CE7A76}"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307139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E7DA32-B165-48F9-8245-59DE39CE7A76}" type="datetimeFigureOut">
              <a:rPr lang="en-US" smtClean="0"/>
              <a:t>9/27/2014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19061186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E7DA32-B165-48F9-8245-59DE39CE7A76}" type="datetimeFigureOut">
              <a:rPr lang="en-US" smtClean="0"/>
              <a:t>9/27/2014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23426303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p:txBody>
          <a:bodyPr/>
          <a:lstStyle>
            <a:lvl1pPr>
              <a:defRPr/>
            </a:lvl1pPr>
          </a:lstStyle>
          <a:p>
            <a:fld id="{67FC54F3-D7D1-44F8-BD1E-80E15EEEE38D}" type="slidenum">
              <a:rPr lang="en-US" altLang="en-US"/>
              <a:t>‹#›</a:t>
            </a:fld>
            <a:endParaRPr lang="en-US" altLang="en-US"/>
          </a:p>
        </p:txBody>
      </p:sp>
    </p:spTree>
    <p:extLst>
      <p:ext uri="{BB962C8B-B14F-4D97-AF65-F5344CB8AC3E}">
        <p14:creationId xmlns:p14="http://schemas.microsoft.com/office/powerpoint/2010/main" val="20142034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7DA32-B165-48F9-8245-59DE39CE7A76}" type="datetimeFigureOut">
              <a:rPr lang="en-US" smtClean="0"/>
              <a:t>9/27/2014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19743269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7DA32-B165-48F9-8245-59DE39CE7A76}"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12195371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7DA32-B165-48F9-8245-59DE39CE7A76}"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32370400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7DA32-B165-48F9-8245-59DE39CE7A76}"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2466685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7DA32-B165-48F9-8245-59DE39CE7A76}"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7B913-1422-43C0-BBB5-EBBBF837B8A5}" type="slidenum">
              <a:rPr lang="en-US" smtClean="0"/>
              <a:t>‹#›</a:t>
            </a:fld>
            <a:endParaRPr lang="en-US"/>
          </a:p>
        </p:txBody>
      </p:sp>
    </p:spTree>
    <p:extLst>
      <p:ext uri="{BB962C8B-B14F-4D97-AF65-F5344CB8AC3E}">
        <p14:creationId xmlns:p14="http://schemas.microsoft.com/office/powerpoint/2010/main" val="29697560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B14506-4D21-4F33-834A-F72A614868D4}"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40568858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14506-4D21-4F33-834A-F72A614868D4}"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19521966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14506-4D21-4F33-834A-F72A614868D4}"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6096084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14506-4D21-4F33-834A-F72A614868D4}"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24732991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B14506-4D21-4F33-834A-F72A614868D4}" type="datetimeFigureOut">
              <a:rPr lang="en-US" smtClean="0"/>
              <a:t>9/27/2014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24955752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p:txBody>
          <a:bodyPr/>
          <a:lstStyle>
            <a:lvl1pPr>
              <a:defRPr/>
            </a:lvl1pPr>
          </a:lstStyle>
          <a:p>
            <a:fld id="{F75AE157-FF2A-4585-B7B3-4CFB7473E0BB}" type="slidenum">
              <a:rPr lang="en-US" altLang="en-US"/>
              <a:t>‹#›</a:t>
            </a:fld>
            <a:endParaRPr lang="en-US" altLang="en-US"/>
          </a:p>
        </p:txBody>
      </p:sp>
    </p:spTree>
    <p:extLst>
      <p:ext uri="{BB962C8B-B14F-4D97-AF65-F5344CB8AC3E}">
        <p14:creationId xmlns:p14="http://schemas.microsoft.com/office/powerpoint/2010/main" val="14486790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B14506-4D21-4F33-834A-F72A614868D4}" type="datetimeFigureOut">
              <a:rPr lang="en-US" smtClean="0"/>
              <a:t>9/27/2014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778917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14506-4D21-4F33-834A-F72A614868D4}" type="datetimeFigureOut">
              <a:rPr lang="en-US" smtClean="0"/>
              <a:t>9/27/2014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416821302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14506-4D21-4F33-834A-F72A614868D4}"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38080660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14506-4D21-4F33-834A-F72A614868D4}"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26189025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14506-4D21-4F33-834A-F72A614868D4}"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28053302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14506-4D21-4F33-834A-F72A614868D4}"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5F261-68EC-43A0-B915-69467B732117}" type="slidenum">
              <a:rPr lang="en-US" smtClean="0"/>
              <a:t>‹#›</a:t>
            </a:fld>
            <a:endParaRPr lang="en-US"/>
          </a:p>
        </p:txBody>
      </p:sp>
    </p:spTree>
    <p:extLst>
      <p:ext uri="{BB962C8B-B14F-4D97-AF65-F5344CB8AC3E}">
        <p14:creationId xmlns:p14="http://schemas.microsoft.com/office/powerpoint/2010/main" val="1594602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p:txBody>
          <a:bodyPr/>
          <a:lstStyle>
            <a:lvl1pPr>
              <a:defRPr/>
            </a:lvl1pPr>
          </a:lstStyle>
          <a:p>
            <a:fld id="{8EC88EE6-55A4-43D5-9832-CBCF8E993B8C}" type="slidenum">
              <a:rPr lang="en-US" altLang="en-US"/>
              <a:t>‹#›</a:t>
            </a:fld>
            <a:endParaRPr lang="en-US" altLang="en-US"/>
          </a:p>
        </p:txBody>
      </p:sp>
    </p:spTree>
    <p:extLst>
      <p:ext uri="{BB962C8B-B14F-4D97-AF65-F5344CB8AC3E}">
        <p14:creationId xmlns:p14="http://schemas.microsoft.com/office/powerpoint/2010/main" val="3151543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p:txBody>
          <a:bodyPr/>
          <a:lstStyle>
            <a:lvl1pPr>
              <a:defRPr/>
            </a:lvl1pPr>
          </a:lstStyle>
          <a:p>
            <a:fld id="{7E86788F-8BD4-465F-B6CD-983BA21F581B}" type="slidenum">
              <a:rPr lang="en-US" altLang="en-US"/>
              <a:t>‹#›</a:t>
            </a:fld>
            <a:endParaRPr lang="en-US" altLang="en-US"/>
          </a:p>
        </p:txBody>
      </p:sp>
    </p:spTree>
    <p:extLst>
      <p:ext uri="{BB962C8B-B14F-4D97-AF65-F5344CB8AC3E}">
        <p14:creationId xmlns:p14="http://schemas.microsoft.com/office/powerpoint/2010/main" val="16283506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p:txBody>
          <a:bodyPr/>
          <a:lstStyle>
            <a:lvl1pPr>
              <a:defRPr/>
            </a:lvl1pPr>
          </a:lstStyle>
          <a:p>
            <a:fld id="{B8BFA344-6137-4EC2-9EBD-F62CCCBA905C}" type="slidenum">
              <a:rPr lang="en-US" altLang="en-US"/>
              <a:t>‹#›</a:t>
            </a:fld>
            <a:endParaRPr lang="en-US" altLang="en-US"/>
          </a:p>
        </p:txBody>
      </p:sp>
    </p:spTree>
    <p:extLst>
      <p:ext uri="{BB962C8B-B14F-4D97-AF65-F5344CB8AC3E}">
        <p14:creationId xmlns:p14="http://schemas.microsoft.com/office/powerpoint/2010/main" val="37336932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p:txBody>
          <a:bodyPr/>
          <a:lstStyle>
            <a:lvl1pPr>
              <a:defRPr/>
            </a:lvl1pPr>
          </a:lstStyle>
          <a:p>
            <a:fld id="{BC79B7E9-FF74-440F-A999-1B388F7AFFD9}" type="slidenum">
              <a:rPr lang="en-US" altLang="en-US"/>
              <a:t>‹#›</a:t>
            </a:fld>
            <a:endParaRPr lang="en-US" altLang="en-US"/>
          </a:p>
        </p:txBody>
      </p:sp>
    </p:spTree>
    <p:extLst>
      <p:ext uri="{BB962C8B-B14F-4D97-AF65-F5344CB8AC3E}">
        <p14:creationId xmlns:p14="http://schemas.microsoft.com/office/powerpoint/2010/main" val="9990611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p:txBody>
          <a:bodyPr/>
          <a:lstStyle>
            <a:lvl1pPr>
              <a:defRPr/>
            </a:lvl1pPr>
          </a:lstStyle>
          <a:p>
            <a:fld id="{FE79E4C4-19D8-4095-996A-6A228CF2B5F9}" type="slidenum">
              <a:rPr lang="en-US" altLang="en-US"/>
              <a:t>‹#›</a:t>
            </a:fld>
            <a:endParaRPr lang="en-US" altLang="en-US"/>
          </a:p>
        </p:txBody>
      </p:sp>
    </p:spTree>
    <p:extLst>
      <p:ext uri="{BB962C8B-B14F-4D97-AF65-F5344CB8AC3E}">
        <p14:creationId xmlns:p14="http://schemas.microsoft.com/office/powerpoint/2010/main" val="38062047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p:txBody>
          <a:bodyPr/>
          <a:lstStyle>
            <a:lvl1pPr>
              <a:defRPr/>
            </a:lvl1pPr>
          </a:lstStyle>
          <a:p>
            <a:fld id="{12A451D4-F09E-4D96-AC49-0518D0BF5D5D}" type="slidenum">
              <a:rPr lang="en-US" altLang="en-US"/>
              <a:t>‹#›</a:t>
            </a:fld>
            <a:endParaRPr lang="en-US" altLang="en-US"/>
          </a:p>
        </p:txBody>
      </p:sp>
    </p:spTree>
    <p:extLst>
      <p:ext uri="{BB962C8B-B14F-4D97-AF65-F5344CB8AC3E}">
        <p14:creationId xmlns:p14="http://schemas.microsoft.com/office/powerpoint/2010/main" val="31088478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4" name="Rectangle 8"/>
          <p:cNvSpPr>
            <a:spLocks noChangeArrowheads="1"/>
          </p:cNvSpPr>
          <p:nvPr/>
        </p:nvSpPr>
        <p:spPr>
          <a:xfrm>
            <a:off x="406400" y="1323975"/>
            <a:ext cx="8226425" cy="31750"/>
          </a:xfrm>
          <a:prstGeom prst="rect">
            <a:avLst/>
          </a:prstGeom>
          <a:solidFill>
            <a:srgbClr val="AB06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algn="ctr" eaLnBrk="0" fontAlgn="base" hangingPunct="0">
              <a:spcBef>
                <a:spcPct val="0"/>
              </a:spcBef>
              <a:spcAft>
                <a:spcPct val="0"/>
              </a:spcAft>
              <a:defRPr sz="3200">
                <a:solidFill>
                  <a:schemeClr val="tx1"/>
                </a:solidFill>
                <a:latin typeface="Tahoma" pitchFamily="34" charset="0"/>
              </a:defRPr>
            </a:lvl6pPr>
            <a:lvl7pPr marL="2971800" indent="-228600" algn="ctr" eaLnBrk="0" fontAlgn="base" hangingPunct="0">
              <a:spcBef>
                <a:spcPct val="0"/>
              </a:spcBef>
              <a:spcAft>
                <a:spcPct val="0"/>
              </a:spcAft>
              <a:defRPr sz="3200">
                <a:solidFill>
                  <a:schemeClr val="tx1"/>
                </a:solidFill>
                <a:latin typeface="Tahoma" pitchFamily="34" charset="0"/>
              </a:defRPr>
            </a:lvl7pPr>
            <a:lvl8pPr marL="3429000" indent="-228600" algn="ctr" eaLnBrk="0" fontAlgn="base" hangingPunct="0">
              <a:spcBef>
                <a:spcPct val="0"/>
              </a:spcBef>
              <a:spcAft>
                <a:spcPct val="0"/>
              </a:spcAft>
              <a:defRPr sz="3200">
                <a:solidFill>
                  <a:schemeClr val="tx1"/>
                </a:solidFill>
                <a:latin typeface="Tahoma" pitchFamily="34" charset="0"/>
              </a:defRPr>
            </a:lvl8pPr>
            <a:lvl9pPr marL="3886200" indent="-228600" algn="ctr" eaLnBrk="0" fontAlgn="base" hangingPunct="0">
              <a:spcBef>
                <a:spcPct val="0"/>
              </a:spcBef>
              <a:spcAft>
                <a:spcPct val="0"/>
              </a:spcAft>
              <a:defRPr sz="3200">
                <a:solidFill>
                  <a:schemeClr val="tx1"/>
                </a:solidFill>
                <a:latin typeface="Tahoma" pitchFamily="34" charset="0"/>
              </a:defRPr>
            </a:lvl9pPr>
          </a:lstStyle>
          <a:p>
            <a:pPr eaLnBrk="1" hangingPunct="1"/>
            <a:endParaRPr kumimoji="1" lang="en-US" altLang="en-US" sz="2400"/>
          </a:p>
        </p:txBody>
      </p:sp>
      <p:sp>
        <p:nvSpPr>
          <p:cNvPr id="1033" name="Rectangle 9"/>
          <p:cNvSpPr>
            <a:spLocks noGrp="1" noChangeArrowheads="1"/>
          </p:cNvSpPr>
          <p:nvPr>
            <p:ph type="title"/>
          </p:nvPr>
        </p:nvSpPr>
        <p:spPr>
          <a:xfrm>
            <a:off x="1122363" y="7620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a:xfrm>
            <a:off x="1143000" y="1676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9" name="Rectangle 13"/>
          <p:cNvSpPr>
            <a:spLocks noGrp="1" noChangeArrowheads="1"/>
          </p:cNvSpPr>
          <p:nvPr>
            <p:ph type="sldNum" sz="quarter" idx="4"/>
          </p:nvPr>
        </p:nvSpPr>
        <p:spPr>
          <a:xfrm>
            <a:off x="6934200" y="6172200"/>
            <a:ext cx="19050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400"/>
            </a:lvl1pPr>
          </a:lstStyle>
          <a:p>
            <a:fld id="{ACED0951-D839-43F6-ADF1-8B60B2491E0D}" type="slidenum">
              <a:rPr lang="en-US" altLang="en-US"/>
              <a:t>‹#›</a:t>
            </a:fld>
            <a:endParaRPr lang="en-US" altLang="en-US"/>
          </a:p>
        </p:txBody>
      </p:sp>
      <p:sp>
        <p:nvSpPr>
          <p:cNvPr id="1038" name="Line 14"/>
          <p:cNvSpPr>
            <a:spLocks noChangeShapeType="1"/>
          </p:cNvSpPr>
          <p:nvPr userDrawn="1"/>
        </p:nvSpPr>
        <p:spPr>
          <a:xfrm>
            <a:off x="609600" y="762000"/>
            <a:ext cx="0" cy="1295400"/>
          </a:xfrm>
          <a:prstGeom prst="line">
            <a:avLst/>
          </a:prstGeom>
          <a:noFill/>
          <a:ln w="19050">
            <a:solidFill>
              <a:srgbClr val="AB0634"/>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69" r:id="rId12"/>
    <p:sldLayoutId id="214748367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3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Font typeface="Tahoma" pitchFamily="34" charset="0"/>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Wingdings" pitchFamily="2" charset="2"/>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Char char="•"/>
        <a:defRPr sz="2000">
          <a:solidFill>
            <a:schemeClr val="tx1"/>
          </a:solidFill>
          <a:latin typeface="+mn-lt"/>
        </a:defRPr>
      </a:lvl5pPr>
      <a:lvl6pPr marL="2514600" indent="-228600" algn="l" rtl="0" fontAlgn="base">
        <a:spcBef>
          <a:spcPct val="30000"/>
        </a:spcBef>
        <a:spcAft>
          <a:spcPct val="0"/>
        </a:spcAft>
        <a:buClr>
          <a:schemeClr val="tx1"/>
        </a:buClr>
        <a:buChar char="•"/>
        <a:defRPr sz="2000">
          <a:solidFill>
            <a:schemeClr val="tx1"/>
          </a:solidFill>
          <a:latin typeface="+mn-lt"/>
        </a:defRPr>
      </a:lvl6pPr>
      <a:lvl7pPr marL="2971800" indent="-228600" algn="l" rtl="0" fontAlgn="base">
        <a:spcBef>
          <a:spcPct val="30000"/>
        </a:spcBef>
        <a:spcAft>
          <a:spcPct val="0"/>
        </a:spcAft>
        <a:buClr>
          <a:schemeClr val="tx1"/>
        </a:buClr>
        <a:buChar char="•"/>
        <a:defRPr sz="2000">
          <a:solidFill>
            <a:schemeClr val="tx1"/>
          </a:solidFill>
          <a:latin typeface="+mn-lt"/>
        </a:defRPr>
      </a:lvl7pPr>
      <a:lvl8pPr marL="3429000" indent="-228600" algn="l" rtl="0" fontAlgn="base">
        <a:spcBef>
          <a:spcPct val="30000"/>
        </a:spcBef>
        <a:spcAft>
          <a:spcPct val="0"/>
        </a:spcAft>
        <a:buClr>
          <a:schemeClr val="tx1"/>
        </a:buClr>
        <a:buChar char="•"/>
        <a:defRPr sz="2000">
          <a:solidFill>
            <a:schemeClr val="tx1"/>
          </a:solidFill>
          <a:latin typeface="+mn-lt"/>
        </a:defRPr>
      </a:lvl8pPr>
      <a:lvl9pPr marL="3886200" indent="-228600" algn="l" rtl="0" fontAlgn="base">
        <a:spcBef>
          <a:spcPct val="3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7DA32-B165-48F9-8245-59DE39CE7A76}" type="datetimeFigureOut">
              <a:rPr lang="en-US" smtClean="0"/>
              <a:t>9/27/2014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7B913-1422-43C0-BBB5-EBBBF837B8A5}" type="slidenum">
              <a:rPr lang="en-US" smtClean="0"/>
              <a:t>‹#›</a:t>
            </a:fld>
            <a:endParaRPr lang="en-US"/>
          </a:p>
        </p:txBody>
      </p:sp>
    </p:spTree>
    <p:extLst>
      <p:ext uri="{BB962C8B-B14F-4D97-AF65-F5344CB8AC3E}">
        <p14:creationId xmlns:p14="http://schemas.microsoft.com/office/powerpoint/2010/main" val="3257697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14506-4D21-4F33-834A-F72A614868D4}" type="datetimeFigureOut">
              <a:rPr lang="en-US" smtClean="0"/>
              <a:t>9/27/2014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5F261-68EC-43A0-B915-69467B732117}" type="slidenum">
              <a:rPr lang="en-US" smtClean="0"/>
              <a:t>‹#›</a:t>
            </a:fld>
            <a:endParaRPr lang="en-US"/>
          </a:p>
        </p:txBody>
      </p:sp>
    </p:spTree>
    <p:extLst>
      <p:ext uri="{BB962C8B-B14F-4D97-AF65-F5344CB8AC3E}">
        <p14:creationId xmlns:p14="http://schemas.microsoft.com/office/powerpoint/2010/main" val="27214518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Rectangle 2"/>
          <p:cNvSpPr>
            <a:spLocks noGrp="1" noChangeArrowheads="1"/>
          </p:cNvSpPr>
          <p:nvPr>
            <p:ph type="ctrTitle" idx="4294967295"/>
          </p:nvPr>
        </p:nvSpPr>
        <p:spPr>
          <a:xfrm>
            <a:off x="685800" y="76200"/>
            <a:ext cx="7391400" cy="1143000"/>
          </a:xfrm>
        </p:spPr>
        <p:txBody>
          <a:bodyPr/>
          <a:lstStyle/>
          <a:p>
            <a:pPr algn="ctr" eaLnBrk="1" hangingPunct="1"/>
            <a:r>
              <a:rPr lang="en-US" altLang="en-US" sz="4200" smtClean="0"/>
              <a:t>Marijuana IP</a:t>
            </a:r>
            <a:endParaRPr lang="en-US" altLang="en-US" sz="4200" baseline="30000" smtClean="0"/>
          </a:p>
        </p:txBody>
      </p:sp>
      <p:sp>
        <p:nvSpPr>
          <p:cNvPr id="552964" name="Rectangle 3"/>
          <p:cNvSpPr>
            <a:spLocks noGrp="1" noChangeArrowheads="1"/>
          </p:cNvSpPr>
          <p:nvPr>
            <p:ph type="subTitle" idx="4294967295"/>
          </p:nvPr>
        </p:nvSpPr>
        <p:spPr>
          <a:xfrm>
            <a:off x="762000" y="1676400"/>
            <a:ext cx="8153400" cy="3962400"/>
          </a:xfrm>
        </p:spPr>
        <p:txBody>
          <a:bodyPr/>
          <a:lstStyle/>
          <a:p>
            <a:pPr eaLnBrk="1" hangingPunct="1">
              <a:lnSpc>
                <a:spcPct val="150000"/>
              </a:lnSpc>
              <a:buFont typeface="Wingdings" panose="05000000000000000000" pitchFamily="2" charset="2"/>
              <a:buChar char="ü"/>
            </a:pPr>
            <a:r>
              <a:rPr lang="en-US" altLang="en-US" sz="2000" dirty="0"/>
              <a:t>-Topic Introduction and PTO Response to Marijuana Trademarks </a:t>
            </a:r>
            <a:endParaRPr lang="en-US" altLang="en-US" sz="2000" dirty="0" smtClean="0"/>
          </a:p>
          <a:p>
            <a:pPr eaLnBrk="1" hangingPunct="1">
              <a:lnSpc>
                <a:spcPct val="150000"/>
              </a:lnSpc>
              <a:buFont typeface="Wingdings" panose="05000000000000000000" pitchFamily="2" charset="2"/>
              <a:buChar char="ü"/>
            </a:pPr>
            <a:r>
              <a:rPr lang="en-US" altLang="en-US" sz="2000" dirty="0" smtClean="0"/>
              <a:t>-</a:t>
            </a:r>
            <a:r>
              <a:rPr lang="en-US" altLang="en-US" sz="2000" dirty="0"/>
              <a:t>Diversity vs. Federal Question Jurisdiction Issues </a:t>
            </a:r>
            <a:endParaRPr lang="en-US" altLang="en-US" sz="2000" dirty="0" smtClean="0"/>
          </a:p>
          <a:p>
            <a:pPr marL="342900" lvl="1" indent="-342900" eaLnBrk="1" hangingPunct="1">
              <a:lnSpc>
                <a:spcPct val="150000"/>
              </a:lnSpc>
              <a:buFont typeface="Wingdings" panose="05000000000000000000" pitchFamily="2" charset="2"/>
              <a:buChar char="ü"/>
            </a:pPr>
            <a:r>
              <a:rPr lang="en-US" altLang="en-US" sz="2000" dirty="0" smtClean="0"/>
              <a:t>-</a:t>
            </a:r>
            <a:r>
              <a:rPr lang="en-US" altLang="en-US" sz="2000" dirty="0">
                <a:ea typeface="+mn-ea"/>
                <a:cs typeface="+mn-cs"/>
              </a:rPr>
              <a:t>Fife Opt-Out </a:t>
            </a:r>
            <a:r>
              <a:rPr lang="en-US" altLang="en-US" sz="2000" dirty="0" smtClean="0">
                <a:ea typeface="+mn-ea"/>
                <a:cs typeface="+mn-cs"/>
              </a:rPr>
              <a:t>Lawsuit</a:t>
            </a:r>
          </a:p>
          <a:p>
            <a:pPr marL="342900" lvl="1" indent="-342900" eaLnBrk="1" hangingPunct="1">
              <a:lnSpc>
                <a:spcPct val="150000"/>
              </a:lnSpc>
              <a:buFont typeface="Wingdings" panose="05000000000000000000" pitchFamily="2" charset="2"/>
              <a:buChar char="ü"/>
            </a:pPr>
            <a:r>
              <a:rPr lang="en-US" altLang="en-US" sz="2000" dirty="0" smtClean="0">
                <a:ea typeface="+mn-ea"/>
                <a:cs typeface="+mn-cs"/>
              </a:rPr>
              <a:t>-</a:t>
            </a:r>
            <a:r>
              <a:rPr lang="en-US" altLang="en-US" sz="2000" dirty="0">
                <a:ea typeface="+mn-ea"/>
                <a:cs typeface="+mn-cs"/>
              </a:rPr>
              <a:t>Trademark Adoption Mistakes Game </a:t>
            </a:r>
          </a:p>
          <a:p>
            <a:pPr eaLnBrk="1" hangingPunct="1">
              <a:lnSpc>
                <a:spcPct val="150000"/>
              </a:lnSpc>
              <a:buFont typeface="Wingdings" panose="05000000000000000000" pitchFamily="2" charset="2"/>
              <a:buChar char="ü"/>
            </a:pPr>
            <a:r>
              <a:rPr lang="en-US" altLang="en-US" sz="2000" dirty="0" smtClean="0"/>
              <a:t>-</a:t>
            </a:r>
            <a:r>
              <a:rPr lang="en-US" altLang="en-US" sz="2000" dirty="0"/>
              <a:t>Status of Marijuana Trademark Lawsuits </a:t>
            </a:r>
            <a:endParaRPr lang="en-US" altLang="en-US" sz="2000" dirty="0" smtClean="0"/>
          </a:p>
          <a:p>
            <a:pPr eaLnBrk="1" hangingPunct="1">
              <a:lnSpc>
                <a:spcPct val="150000"/>
              </a:lnSpc>
              <a:buFont typeface="Wingdings" panose="05000000000000000000" pitchFamily="2" charset="2"/>
              <a:buChar char="ü"/>
            </a:pPr>
            <a:r>
              <a:rPr lang="en-US" altLang="en-US" sz="2000" dirty="0" smtClean="0"/>
              <a:t>-</a:t>
            </a:r>
            <a:r>
              <a:rPr lang="en-US" altLang="en-US" sz="2000" dirty="0"/>
              <a:t>Proposed RPC Comment </a:t>
            </a:r>
            <a:endParaRPr lang="en-US" altLang="en-US" sz="2000" dirty="0" smtClean="0"/>
          </a:p>
          <a:p>
            <a:pPr eaLnBrk="1" hangingPunct="1">
              <a:lnSpc>
                <a:spcPct val="150000"/>
              </a:lnSpc>
              <a:buFont typeface="Wingdings" panose="05000000000000000000" pitchFamily="2" charset="2"/>
              <a:buChar char="ü"/>
            </a:pPr>
            <a:r>
              <a:rPr lang="en-US" altLang="en-US" sz="2000" dirty="0" smtClean="0"/>
              <a:t>-Are Firms Pursuing or Avoiding Marijuana Work </a:t>
            </a:r>
          </a:p>
        </p:txBody>
      </p:sp>
      <p:sp>
        <p:nvSpPr>
          <p:cNvPr id="2" name="Rectangle 1"/>
          <p:cNvSpPr/>
          <p:nvPr/>
        </p:nvSpPr>
        <p:spPr>
          <a:xfrm>
            <a:off x="990600" y="6070937"/>
            <a:ext cx="7391400" cy="892552"/>
          </a:xfrm>
          <a:prstGeom prst="rect">
            <a:avLst/>
          </a:prstGeom>
        </p:spPr>
        <p:txBody>
          <a:bodyPr wrap="square">
            <a:spAutoFit/>
          </a:bodyPr>
          <a:lstStyle/>
          <a:p>
            <a:r>
              <a:rPr lang="en-US" sz="1600">
                <a:solidFill>
                  <a:schemeClr val="tx2"/>
                </a:solidFill>
                <a:latin typeface="+mj-lt"/>
                <a:ea typeface="+mj-ea"/>
                <a:cs typeface="+mj-cs"/>
              </a:rPr>
              <a:t>The Seattle Intellectual Property American Inn of </a:t>
            </a:r>
            <a:r>
              <a:rPr lang="en-US" sz="1600" smtClean="0">
                <a:solidFill>
                  <a:schemeClr val="tx2"/>
                </a:solidFill>
                <a:latin typeface="+mj-lt"/>
                <a:ea typeface="+mj-ea"/>
                <a:cs typeface="+mj-cs"/>
              </a:rPr>
              <a:t>Court</a:t>
            </a:r>
          </a:p>
          <a:p>
            <a:r>
              <a:rPr lang="en-US" sz="1600">
                <a:solidFill>
                  <a:schemeClr val="tx2"/>
                </a:solidFill>
                <a:latin typeface="+mj-lt"/>
                <a:ea typeface="+mj-ea"/>
                <a:cs typeface="+mj-cs"/>
              </a:rPr>
              <a:t>Group 1 Presentation - September 18, 2014</a:t>
            </a:r>
          </a:p>
          <a:p>
            <a:endParaRPr lang="en-US" sz="2000">
              <a:solidFill>
                <a:schemeClr val="tx2"/>
              </a:solidFill>
              <a:latin typeface="+mj-lt"/>
              <a:ea typeface="+mj-ea"/>
              <a:cs typeface="+mj-cs"/>
            </a:endParaRPr>
          </a:p>
        </p:txBody>
      </p:sp>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1</a:t>
            </a:fld>
            <a:endParaRPr lang="en-US" altLang="en-US" sz="1200"/>
          </a:p>
        </p:txBody>
      </p:sp>
      <p:pic>
        <p:nvPicPr>
          <p:cNvPr id="7" name="Picture 3"/>
          <p:cNvPicPr>
            <a:picLocks noChangeAspect="1" noChangeArrowheads="1"/>
          </p:cNvPicPr>
          <p:nvPr/>
        </p:nvPicPr>
        <p:blipFill>
          <a:blip r:embed="rId3"/>
          <a:srcRect/>
          <a:stretch>
            <a:fillRect/>
          </a:stretch>
        </p:blipFill>
        <p:spPr>
          <a:xfrm>
            <a:off x="838200" y="286278"/>
            <a:ext cx="85687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srcRect/>
          <a:stretch>
            <a:fillRect/>
          </a:stretch>
        </p:blipFill>
        <p:spPr>
          <a:xfrm>
            <a:off x="7467600" y="193674"/>
            <a:ext cx="10477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762000" y="228600"/>
            <a:ext cx="8229600" cy="1143000"/>
          </a:xfrm>
        </p:spPr>
        <p:txBody>
          <a:bodyPr/>
          <a:lstStyle/>
          <a:p>
            <a:r>
              <a:rPr lang="en-US" altLang="en-US" sz="4000" smtClean="0"/>
              <a:t>MARIJUANA shocks the sense of truth, decency, and propriety*</a:t>
            </a:r>
          </a:p>
        </p:txBody>
      </p:sp>
      <p:sp>
        <p:nvSpPr>
          <p:cNvPr id="523267" name="Rectangle 3"/>
          <p:cNvSpPr>
            <a:spLocks noChangeArrowheads="1"/>
          </p:cNvSpPr>
          <p:nvPr/>
        </p:nvSpPr>
        <p:spPr>
          <a:xfrm>
            <a:off x="7696200" y="2895600"/>
            <a:ext cx="1371600" cy="304800"/>
          </a:xfrm>
          <a:prstGeom prst="rect">
            <a:avLst/>
          </a:prstGeom>
          <a:solidFill>
            <a:schemeClr val="bg1"/>
          </a:solidFill>
          <a:ln>
            <a:noFill/>
          </a:ln>
          <a:effectLst/>
          <a:extLst>
            <a:ext uri="{91240B29-F687-4F45-9708-019B960494DF}">
              <a14:hiddenLine xmlns:a14="http://schemas.microsoft.com/office/drawing/2010/main" w="952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8" name="Rectangle 4"/>
          <p:cNvSpPr>
            <a:spLocks noChangeArrowheads="1"/>
          </p:cNvSpPr>
          <p:nvPr/>
        </p:nvSpPr>
        <p:spPr>
          <a:xfrm>
            <a:off x="1143000" y="2057400"/>
            <a:ext cx="914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9" name="Rectangle 5"/>
          <p:cNvSpPr>
            <a:spLocks noGrp="1" noChangeArrowheads="1"/>
          </p:cNvSpPr>
          <p:nvPr>
            <p:ph type="body" idx="1"/>
          </p:nvPr>
        </p:nvSpPr>
        <p:spPr>
          <a:xfrm>
            <a:off x="1143000" y="1676400"/>
            <a:ext cx="7772400" cy="4572000"/>
          </a:xfrm>
        </p:spPr>
        <p:txBody>
          <a:bodyPr/>
          <a:lstStyle/>
          <a:p>
            <a:pPr>
              <a:lnSpc>
                <a:spcPct val="90000"/>
              </a:lnSpc>
            </a:pPr>
            <a:endParaRPr lang="en-US" altLang="en-US" sz="3600" smtClean="0"/>
          </a:p>
          <a:p>
            <a:pPr>
              <a:lnSpc>
                <a:spcPct val="90000"/>
              </a:lnSpc>
            </a:pPr>
            <a:endParaRPr lang="en-US" altLang="en-US" sz="3600" smtClean="0"/>
          </a:p>
          <a:p>
            <a:pPr>
              <a:lnSpc>
                <a:spcPct val="90000"/>
              </a:lnSpc>
            </a:pPr>
            <a:endParaRPr lang="en-US" altLang="en-US" sz="3600" smtClean="0"/>
          </a:p>
          <a:p>
            <a:pPr>
              <a:lnSpc>
                <a:spcPct val="90000"/>
              </a:lnSpc>
            </a:pPr>
            <a:endParaRPr lang="en-US" altLang="en-US" sz="3600" smtClean="0"/>
          </a:p>
          <a:p>
            <a:pPr>
              <a:lnSpc>
                <a:spcPct val="90000"/>
              </a:lnSpc>
            </a:pPr>
            <a:endParaRPr lang="en-US" altLang="en-US" sz="3600" smtClean="0"/>
          </a:p>
          <a:p>
            <a:pPr>
              <a:lnSpc>
                <a:spcPct val="90000"/>
              </a:lnSpc>
            </a:pPr>
            <a:endParaRPr lang="en-US" altLang="en-US" sz="3600" smtClean="0"/>
          </a:p>
          <a:p>
            <a:pPr algn="r">
              <a:lnSpc>
                <a:spcPct val="90000"/>
              </a:lnSpc>
              <a:buFontTx/>
              <a:buNone/>
            </a:pPr>
            <a:r>
              <a:rPr lang="en-US" altLang="en-US" sz="3600" smtClean="0"/>
              <a:t>				</a:t>
            </a:r>
            <a:r>
              <a:rPr lang="en-US" altLang="en-US" sz="2800" smtClean="0"/>
              <a:t>*According to the PTO</a:t>
            </a:r>
          </a:p>
        </p:txBody>
      </p:sp>
      <p:pic>
        <p:nvPicPr>
          <p:cNvPr id="523270" name="Picture 6" descr="MARIJUANA is Scandalous - Part 1"/>
          <p:cNvPicPr>
            <a:picLocks noChangeAspect="1" noChangeArrowheads="1"/>
          </p:cNvPicPr>
          <p:nvPr/>
        </p:nvPicPr>
        <p:blipFill>
          <a:blip r:embed="rId3"/>
          <a:srcRect/>
          <a:stretch>
            <a:fillRect/>
          </a:stretch>
        </p:blipFill>
        <p:spPr>
          <a:xfrm>
            <a:off x="762000" y="1447800"/>
            <a:ext cx="8153400" cy="2108200"/>
          </a:xfrm>
          <a:prstGeom prst="rect">
            <a:avLst/>
          </a:prstGeom>
          <a:noFill/>
          <a:extLst>
            <a:ext uri="{909E8E84-426E-40DD-AFC4-6F175D3DCCD1}">
              <a14:hiddenFill xmlns:a14="http://schemas.microsoft.com/office/drawing/2010/main">
                <a:solidFill>
                  <a:srgbClr val="FFFFFF"/>
                </a:solidFill>
              </a14:hiddenFill>
            </a:ext>
          </a:extLst>
        </p:spPr>
      </p:pic>
      <p:sp>
        <p:nvSpPr>
          <p:cNvPr id="523271" name="Text Box 7"/>
          <p:cNvSpPr txBox="1">
            <a:spLocks noChangeArrowheads="1"/>
          </p:cNvSpPr>
          <p:nvPr/>
        </p:nvSpPr>
        <p:spPr>
          <a:xfrm>
            <a:off x="4495800" y="3657600"/>
            <a:ext cx="474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t>
            </a:r>
          </a:p>
        </p:txBody>
      </p:sp>
      <p:pic>
        <p:nvPicPr>
          <p:cNvPr id="523272" name="Picture 8" descr="MARIJUANA is Scandalous - Part 2"/>
          <p:cNvPicPr>
            <a:picLocks noChangeAspect="1" noChangeArrowheads="1"/>
          </p:cNvPicPr>
          <p:nvPr/>
        </p:nvPicPr>
        <p:blipFill>
          <a:blip r:embed="rId4"/>
          <a:srcRect/>
          <a:stretch>
            <a:fillRect/>
          </a:stretch>
        </p:blipFill>
        <p:spPr>
          <a:xfrm>
            <a:off x="762000" y="4038600"/>
            <a:ext cx="8153400" cy="904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10</a:t>
            </a:fld>
            <a:endParaRPr lang="en-US" alt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762000" y="228600"/>
            <a:ext cx="8229600" cy="1143000"/>
          </a:xfrm>
        </p:spPr>
        <p:txBody>
          <a:bodyPr/>
          <a:lstStyle/>
          <a:p>
            <a:r>
              <a:rPr lang="en-US" altLang="en-US" sz="4000" smtClean="0"/>
              <a:t>Of course, marijuana is now legal in Washington…</a:t>
            </a:r>
          </a:p>
        </p:txBody>
      </p:sp>
      <p:sp>
        <p:nvSpPr>
          <p:cNvPr id="517123" name="Rectangle 3"/>
          <p:cNvSpPr>
            <a:spLocks noChangeArrowheads="1"/>
          </p:cNvSpPr>
          <p:nvPr/>
        </p:nvSpPr>
        <p:spPr>
          <a:xfrm>
            <a:off x="7696200" y="2895600"/>
            <a:ext cx="1371600" cy="304800"/>
          </a:xfrm>
          <a:prstGeom prst="rect">
            <a:avLst/>
          </a:prstGeom>
          <a:solidFill>
            <a:schemeClr val="bg1"/>
          </a:solidFill>
          <a:ln>
            <a:noFill/>
          </a:ln>
          <a:effectLst/>
          <a:extLst>
            <a:ext uri="{91240B29-F687-4F45-9708-019B960494DF}">
              <a14:hiddenLine xmlns:a14="http://schemas.microsoft.com/office/drawing/2010/main" w="952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7125" name="Picture 5" descr="Washington State Marijuana Registration"/>
          <p:cNvPicPr>
            <a:picLocks noChangeAspect="1" noChangeArrowheads="1"/>
          </p:cNvPicPr>
          <p:nvPr/>
        </p:nvPicPr>
        <p:blipFill>
          <a:blip r:embed="rId3"/>
          <a:srcRect/>
          <a:stretch>
            <a:fillRect/>
          </a:stretch>
        </p:blipFill>
        <p:spPr>
          <a:xfrm>
            <a:off x="2667000" y="1371600"/>
            <a:ext cx="4114800" cy="5320146"/>
          </a:xfrm>
          <a:prstGeom prst="rect">
            <a:avLst/>
          </a:prstGeom>
          <a:noFill/>
          <a:extLst>
            <a:ext uri="{909E8E84-426E-40DD-AFC4-6F175D3DCCD1}">
              <a14:hiddenFill xmlns:a14="http://schemas.microsoft.com/office/drawing/2010/main">
                <a:solidFill>
                  <a:srgbClr val="FFFFFF"/>
                </a:solidFill>
              </a14:hiddenFill>
            </a:ext>
          </a:extLst>
        </p:spPr>
      </p:pic>
      <p:sp>
        <p:nvSpPr>
          <p:cNvPr id="517127" name="Rectangle 7"/>
          <p:cNvSpPr>
            <a:spLocks noChangeArrowheads="1"/>
          </p:cNvSpPr>
          <p:nvPr/>
        </p:nvSpPr>
        <p:spPr>
          <a:xfrm>
            <a:off x="4572000" y="3429000"/>
            <a:ext cx="609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126" name="Text Box 6"/>
          <p:cNvSpPr txBox="1">
            <a:spLocks noChangeArrowheads="1"/>
          </p:cNvSpPr>
          <p:nvPr/>
        </p:nvSpPr>
        <p:spPr>
          <a:xfrm>
            <a:off x="4591050" y="3429000"/>
            <a:ext cx="1352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“Marijuana Trademark”</a:t>
            </a:r>
          </a:p>
        </p:txBody>
      </p:sp>
      <p:sp>
        <p:nvSpPr>
          <p:cNvPr id="517129" name="Rectangle 9"/>
          <p:cNvSpPr>
            <a:spLocks noChangeArrowheads="1"/>
          </p:cNvSpPr>
          <p:nvPr/>
        </p:nvSpPr>
        <p:spPr>
          <a:xfrm>
            <a:off x="4038600" y="3810000"/>
            <a:ext cx="10668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130" name="Text Box 10"/>
          <p:cNvSpPr txBox="1">
            <a:spLocks noChangeArrowheads="1"/>
          </p:cNvSpPr>
          <p:nvPr/>
        </p:nvSpPr>
        <p:spPr>
          <a:xfrm>
            <a:off x="4108450" y="3733800"/>
            <a:ext cx="1096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Trademark Owner</a:t>
            </a:r>
          </a:p>
        </p:txBody>
      </p:sp>
      <p:sp>
        <p:nvSpPr>
          <p:cNvPr id="10"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11</a:t>
            </a:fld>
            <a:endParaRPr lang="en-US" altLang="en-US"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762000" y="228600"/>
            <a:ext cx="8229600" cy="1143000"/>
          </a:xfrm>
        </p:spPr>
        <p:txBody>
          <a:bodyPr/>
          <a:lstStyle/>
          <a:p>
            <a:r>
              <a:rPr lang="en-US" altLang="en-US" sz="4000" smtClean="0"/>
              <a:t>Of course, marijuana is now legal in Washington…</a:t>
            </a:r>
          </a:p>
        </p:txBody>
      </p:sp>
      <p:sp>
        <p:nvSpPr>
          <p:cNvPr id="550915" name="Rectangle 3"/>
          <p:cNvSpPr>
            <a:spLocks noChangeArrowheads="1"/>
          </p:cNvSpPr>
          <p:nvPr/>
        </p:nvSpPr>
        <p:spPr>
          <a:xfrm>
            <a:off x="7696200" y="2895600"/>
            <a:ext cx="1371600" cy="304800"/>
          </a:xfrm>
          <a:prstGeom prst="rect">
            <a:avLst/>
          </a:prstGeom>
          <a:solidFill>
            <a:schemeClr val="bg1"/>
          </a:solidFill>
          <a:ln>
            <a:noFill/>
          </a:ln>
          <a:effectLst/>
          <a:extLst>
            <a:ext uri="{91240B29-F687-4F45-9708-019B960494DF}">
              <a14:hiddenLine xmlns:a14="http://schemas.microsoft.com/office/drawing/2010/main" w="952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0916" name="Picture 4" descr="Washington State Marijuana Registration"/>
          <p:cNvPicPr>
            <a:picLocks noChangeAspect="1" noChangeArrowheads="1"/>
          </p:cNvPicPr>
          <p:nvPr/>
        </p:nvPicPr>
        <p:blipFill>
          <a:blip r:embed="rId3"/>
          <a:srcRect/>
          <a:stretch>
            <a:fillRect/>
          </a:stretch>
        </p:blipFill>
        <p:spPr>
          <a:xfrm>
            <a:off x="2715221" y="1371600"/>
            <a:ext cx="4066579" cy="5257800"/>
          </a:xfrm>
          <a:prstGeom prst="rect">
            <a:avLst/>
          </a:prstGeom>
          <a:noFill/>
          <a:extLst>
            <a:ext uri="{909E8E84-426E-40DD-AFC4-6F175D3DCCD1}">
              <a14:hiddenFill xmlns:a14="http://schemas.microsoft.com/office/drawing/2010/main">
                <a:solidFill>
                  <a:srgbClr val="FFFFFF"/>
                </a:solidFill>
              </a14:hiddenFill>
            </a:ext>
          </a:extLst>
        </p:spPr>
      </p:pic>
      <p:sp>
        <p:nvSpPr>
          <p:cNvPr id="550917" name="Rectangle 5"/>
          <p:cNvSpPr>
            <a:spLocks noChangeArrowheads="1"/>
          </p:cNvSpPr>
          <p:nvPr/>
        </p:nvSpPr>
        <p:spPr>
          <a:xfrm>
            <a:off x="4572000" y="3429000"/>
            <a:ext cx="609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18" name="Text Box 6"/>
          <p:cNvSpPr txBox="1">
            <a:spLocks noChangeArrowheads="1"/>
          </p:cNvSpPr>
          <p:nvPr/>
        </p:nvSpPr>
        <p:spPr>
          <a:xfrm>
            <a:off x="4591050" y="3429000"/>
            <a:ext cx="1352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“Marijuana Trademark”</a:t>
            </a:r>
          </a:p>
        </p:txBody>
      </p:sp>
      <p:sp>
        <p:nvSpPr>
          <p:cNvPr id="550919" name="Rectangle 7"/>
          <p:cNvSpPr>
            <a:spLocks noChangeArrowheads="1"/>
          </p:cNvSpPr>
          <p:nvPr/>
        </p:nvSpPr>
        <p:spPr>
          <a:xfrm>
            <a:off x="4038600" y="3810000"/>
            <a:ext cx="10668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0" name="Text Box 8"/>
          <p:cNvSpPr txBox="1">
            <a:spLocks noChangeArrowheads="1"/>
          </p:cNvSpPr>
          <p:nvPr/>
        </p:nvSpPr>
        <p:spPr>
          <a:xfrm>
            <a:off x="4108450" y="3733800"/>
            <a:ext cx="1096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Trademark Owner</a:t>
            </a:r>
          </a:p>
        </p:txBody>
      </p:sp>
      <p:sp>
        <p:nvSpPr>
          <p:cNvPr id="550921" name="Oval 9"/>
          <p:cNvSpPr>
            <a:spLocks noChangeArrowheads="1"/>
          </p:cNvSpPr>
          <p:nvPr/>
        </p:nvSpPr>
        <p:spPr>
          <a:xfrm>
            <a:off x="4876800" y="4572000"/>
            <a:ext cx="1066800" cy="304800"/>
          </a:xfrm>
          <a:prstGeom prst="ellipse">
            <a:avLst/>
          </a:prstGeom>
          <a:noFill/>
          <a:ln w="57150">
            <a:solidFill>
              <a:srgbClr val="990033"/>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12</a:t>
            </a:fld>
            <a:endParaRPr lang="en-US" altLang="en-US" sz="1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762000" y="228600"/>
            <a:ext cx="8229600" cy="1143000"/>
          </a:xfrm>
        </p:spPr>
        <p:txBody>
          <a:bodyPr/>
          <a:lstStyle/>
          <a:p>
            <a:r>
              <a:rPr lang="en-US" altLang="en-US" sz="4000" smtClean="0"/>
              <a:t>Of course, marijuana is now legal in Washington…</a:t>
            </a:r>
          </a:p>
        </p:txBody>
      </p:sp>
      <p:sp>
        <p:nvSpPr>
          <p:cNvPr id="551939" name="Rectangle 3"/>
          <p:cNvSpPr>
            <a:spLocks noChangeArrowheads="1"/>
          </p:cNvSpPr>
          <p:nvPr/>
        </p:nvSpPr>
        <p:spPr>
          <a:xfrm>
            <a:off x="7696200" y="2895600"/>
            <a:ext cx="1371600" cy="304800"/>
          </a:xfrm>
          <a:prstGeom prst="rect">
            <a:avLst/>
          </a:prstGeom>
          <a:solidFill>
            <a:schemeClr val="bg1"/>
          </a:solidFill>
          <a:ln>
            <a:noFill/>
          </a:ln>
          <a:effectLst/>
          <a:extLst>
            <a:ext uri="{91240B29-F687-4F45-9708-019B960494DF}">
              <a14:hiddenLine xmlns:a14="http://schemas.microsoft.com/office/drawing/2010/main" w="952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1940" name="Picture 4" descr="Washington State Marijuana Registration"/>
          <p:cNvPicPr>
            <a:picLocks noChangeAspect="1" noChangeArrowheads="1"/>
          </p:cNvPicPr>
          <p:nvPr/>
        </p:nvPicPr>
        <p:blipFill>
          <a:blip r:embed="rId3"/>
          <a:srcRect/>
          <a:stretch>
            <a:fillRect/>
          </a:stretch>
        </p:blipFill>
        <p:spPr>
          <a:xfrm>
            <a:off x="2538413" y="1371600"/>
            <a:ext cx="4243387" cy="5486400"/>
          </a:xfrm>
          <a:prstGeom prst="rect">
            <a:avLst/>
          </a:prstGeom>
          <a:noFill/>
          <a:extLst>
            <a:ext uri="{909E8E84-426E-40DD-AFC4-6F175D3DCCD1}">
              <a14:hiddenFill xmlns:a14="http://schemas.microsoft.com/office/drawing/2010/main">
                <a:solidFill>
                  <a:srgbClr val="FFFFFF"/>
                </a:solidFill>
              </a14:hiddenFill>
            </a:ext>
          </a:extLst>
        </p:spPr>
      </p:pic>
      <p:sp>
        <p:nvSpPr>
          <p:cNvPr id="551941" name="Rectangle 5"/>
          <p:cNvSpPr>
            <a:spLocks noChangeArrowheads="1"/>
          </p:cNvSpPr>
          <p:nvPr/>
        </p:nvSpPr>
        <p:spPr>
          <a:xfrm>
            <a:off x="4572000" y="3429000"/>
            <a:ext cx="609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942" name="Text Box 6"/>
          <p:cNvSpPr txBox="1">
            <a:spLocks noChangeArrowheads="1"/>
          </p:cNvSpPr>
          <p:nvPr/>
        </p:nvSpPr>
        <p:spPr>
          <a:xfrm>
            <a:off x="4591050" y="3429000"/>
            <a:ext cx="1352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“Marijuana Trademark”</a:t>
            </a:r>
          </a:p>
        </p:txBody>
      </p:sp>
      <p:sp>
        <p:nvSpPr>
          <p:cNvPr id="551943" name="Rectangle 7"/>
          <p:cNvSpPr>
            <a:spLocks noChangeArrowheads="1"/>
          </p:cNvSpPr>
          <p:nvPr/>
        </p:nvSpPr>
        <p:spPr>
          <a:xfrm>
            <a:off x="4038600" y="3810000"/>
            <a:ext cx="10668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944" name="Text Box 8"/>
          <p:cNvSpPr txBox="1">
            <a:spLocks noChangeArrowheads="1"/>
          </p:cNvSpPr>
          <p:nvPr/>
        </p:nvSpPr>
        <p:spPr>
          <a:xfrm>
            <a:off x="4108450" y="3733800"/>
            <a:ext cx="1096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Trademark Owner</a:t>
            </a:r>
          </a:p>
        </p:txBody>
      </p:sp>
      <p:sp>
        <p:nvSpPr>
          <p:cNvPr id="551945" name="Oval 9"/>
          <p:cNvSpPr>
            <a:spLocks noChangeArrowheads="1"/>
          </p:cNvSpPr>
          <p:nvPr/>
        </p:nvSpPr>
        <p:spPr>
          <a:xfrm>
            <a:off x="4876800" y="4572000"/>
            <a:ext cx="1066800" cy="304800"/>
          </a:xfrm>
          <a:prstGeom prst="ellipse">
            <a:avLst/>
          </a:prstGeom>
          <a:noFill/>
          <a:ln w="57150">
            <a:solidFill>
              <a:srgbClr val="990033"/>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946" name="Oval 10"/>
          <p:cNvSpPr>
            <a:spLocks noChangeArrowheads="1"/>
          </p:cNvSpPr>
          <p:nvPr/>
        </p:nvSpPr>
        <p:spPr>
          <a:xfrm>
            <a:off x="4876800" y="4572000"/>
            <a:ext cx="1066800" cy="304800"/>
          </a:xfrm>
          <a:prstGeom prst="ellipse">
            <a:avLst/>
          </a:prstGeom>
          <a:noFill/>
          <a:ln w="57150">
            <a:solidFill>
              <a:srgbClr val="990033"/>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1947" name="Picture 11" descr="Washington State Marijuana Registration - Pullout"/>
          <p:cNvPicPr>
            <a:picLocks noChangeAspect="1" noChangeArrowheads="1"/>
          </p:cNvPicPr>
          <p:nvPr/>
        </p:nvPicPr>
        <p:blipFill>
          <a:blip r:embed="rId4"/>
          <a:srcRect/>
          <a:stretch>
            <a:fillRect/>
          </a:stretch>
        </p:blipFill>
        <p:spPr>
          <a:xfrm>
            <a:off x="6553200" y="3886200"/>
            <a:ext cx="1828800" cy="173038"/>
          </a:xfrm>
          <a:prstGeom prst="rect">
            <a:avLst/>
          </a:prstGeom>
          <a:noFill/>
          <a:extLst>
            <a:ext uri="{909E8E84-426E-40DD-AFC4-6F175D3DCCD1}">
              <a14:hiddenFill xmlns:a14="http://schemas.microsoft.com/office/drawing/2010/main">
                <a:solidFill>
                  <a:srgbClr val="FFFFFF"/>
                </a:solidFill>
              </a14:hiddenFill>
            </a:ext>
          </a:extLst>
        </p:spPr>
      </p:pic>
      <p:sp>
        <p:nvSpPr>
          <p:cNvPr id="551948" name="Oval 12"/>
          <p:cNvSpPr>
            <a:spLocks noChangeArrowheads="1"/>
          </p:cNvSpPr>
          <p:nvPr/>
        </p:nvSpPr>
        <p:spPr>
          <a:xfrm>
            <a:off x="6400800" y="3733800"/>
            <a:ext cx="1981200" cy="457200"/>
          </a:xfrm>
          <a:prstGeom prst="ellipse">
            <a:avLst/>
          </a:prstGeom>
          <a:noFill/>
          <a:ln w="57150">
            <a:solidFill>
              <a:srgbClr val="990033"/>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949" name="Line 13"/>
          <p:cNvSpPr>
            <a:spLocks noChangeShapeType="1"/>
          </p:cNvSpPr>
          <p:nvPr/>
        </p:nvSpPr>
        <p:spPr>
          <a:xfrm flipV="1">
            <a:off x="4876800" y="3962400"/>
            <a:ext cx="1524000" cy="685800"/>
          </a:xfrm>
          <a:prstGeom prst="line">
            <a:avLst/>
          </a:prstGeom>
          <a:noFill/>
          <a:ln w="9525">
            <a:solidFill>
              <a:srgbClr val="990033"/>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1950" name="Line 14"/>
          <p:cNvSpPr>
            <a:spLocks noChangeShapeType="1"/>
          </p:cNvSpPr>
          <p:nvPr/>
        </p:nvSpPr>
        <p:spPr>
          <a:xfrm flipV="1">
            <a:off x="5943600" y="4114800"/>
            <a:ext cx="2286000" cy="609600"/>
          </a:xfrm>
          <a:prstGeom prst="line">
            <a:avLst/>
          </a:prstGeom>
          <a:noFill/>
          <a:ln w="9525">
            <a:solidFill>
              <a:srgbClr val="990033"/>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13</a:t>
            </a:fld>
            <a:endParaRPr lang="en-US" altLang="en-US"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838200" y="228600"/>
            <a:ext cx="8001000" cy="1143000"/>
          </a:xfrm>
        </p:spPr>
        <p:txBody>
          <a:bodyPr/>
          <a:lstStyle/>
          <a:p>
            <a:r>
              <a:rPr lang="en-US" altLang="en-US" sz="4000" smtClean="0"/>
              <a:t>New issue for the</a:t>
            </a:r>
            <a:br>
              <a:rPr lang="en-US" altLang="en-US" sz="4000" smtClean="0"/>
            </a:br>
            <a:r>
              <a:rPr lang="en-US" altLang="en-US" sz="4000" smtClean="0"/>
              <a:t>Trademark Trial and Appeal Board</a:t>
            </a:r>
          </a:p>
        </p:txBody>
      </p:sp>
      <p:sp>
        <p:nvSpPr>
          <p:cNvPr id="519171" name="Rectangle 3"/>
          <p:cNvSpPr>
            <a:spLocks noGrp="1" noChangeArrowheads="1"/>
          </p:cNvSpPr>
          <p:nvPr>
            <p:ph type="body" idx="1"/>
          </p:nvPr>
        </p:nvSpPr>
        <p:spPr>
          <a:xfrm>
            <a:off x="838200" y="1676400"/>
            <a:ext cx="7772400" cy="4267200"/>
          </a:xfrm>
        </p:spPr>
        <p:txBody>
          <a:bodyPr/>
          <a:lstStyle/>
          <a:p>
            <a:r>
              <a:rPr lang="en-US" altLang="en-US" sz="2800" smtClean="0"/>
              <a:t>Standing granted to any person who would be “damaged” by registration</a:t>
            </a:r>
          </a:p>
          <a:p>
            <a:pPr lvl="1"/>
            <a:r>
              <a:rPr lang="en-US" altLang="en-US" sz="2600" smtClean="0"/>
              <a:t>Includes unregistered uses</a:t>
            </a:r>
          </a:p>
          <a:p>
            <a:pPr lvl="1"/>
            <a:r>
              <a:rPr lang="en-US" altLang="en-US" sz="2600" smtClean="0"/>
              <a:t>Includes purely local uses</a:t>
            </a:r>
          </a:p>
          <a:p>
            <a:r>
              <a:rPr lang="en-US" altLang="en-US" sz="2800" smtClean="0"/>
              <a:t>So can marijuana provider (legal in WA, but illegal under federal law) succeed in a TTAB proceeding based on its prior rights in WA and a likelihood of confusion?</a:t>
            </a:r>
          </a:p>
        </p:txBody>
      </p:sp>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14</a:t>
            </a:fld>
            <a:endParaRPr lang="en-US" altLang="en-US"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38400"/>
            <a:ext cx="7772400" cy="2286000"/>
          </a:xfrm>
        </p:spPr>
        <p:txBody>
          <a:bodyPr>
            <a:normAutofit fontScale="90000"/>
          </a:bodyPr>
          <a:lstStyle/>
          <a:p>
            <a:r>
              <a:rPr lang="en-US" smtClean="0"/>
              <a:t>Where do you bring your lawsuit?</a:t>
            </a:r>
            <a:r>
              <a:rPr lang="en-US" sz="3600" smtClean="0"/>
              <a:t/>
            </a:r>
            <a:br>
              <a:rPr lang="en-US" sz="3600" smtClean="0"/>
            </a:br>
            <a:r>
              <a:rPr lang="en-US" sz="3600"/>
              <a:t/>
            </a:r>
            <a:br>
              <a:rPr lang="en-US" sz="3600"/>
            </a:br>
            <a:r>
              <a:rPr lang="en-US" sz="3600">
                <a:solidFill>
                  <a:schemeClr val="tx1"/>
                </a:solidFill>
              </a:rPr>
              <a:t>Carol Pitzel </a:t>
            </a:r>
            <a:r>
              <a:rPr lang="en-US" sz="3600" smtClean="0">
                <a:solidFill>
                  <a:schemeClr val="tx1"/>
                </a:solidFill>
              </a:rPr>
              <a:t>Cruz</a:t>
            </a:r>
            <a:r>
              <a:rPr lang="en-US" sz="3600">
                <a:solidFill>
                  <a:schemeClr val="tx1"/>
                </a:solidFill>
              </a:rPr>
              <a:t/>
            </a:r>
            <a:br>
              <a:rPr lang="en-US" sz="3600">
                <a:solidFill>
                  <a:schemeClr val="tx1"/>
                </a:solidFill>
              </a:rPr>
            </a:br>
            <a:r>
              <a:rPr lang="en-US" sz="2700">
                <a:solidFill>
                  <a:schemeClr val="tx1"/>
                </a:solidFill>
              </a:rPr>
              <a:t>Knobbe Martens Olson &amp; Bear LLP</a:t>
            </a:r>
          </a:p>
        </p:txBody>
      </p:sp>
      <p:sp>
        <p:nvSpPr>
          <p:cNvPr id="5" name="Rectangle 13"/>
          <p:cNvSpPr>
            <a:spLocks noGrp="1" noChangeArrowheads="1"/>
          </p:cNvSpPr>
          <p:nvPr>
            <p:ph type="sldNum" sz="quarter" idx="12"/>
          </p:nvPr>
        </p:nvSpPr>
        <p:spPr>
          <a:xfrm>
            <a:off x="8382000" y="6172200"/>
            <a:ext cx="457200" cy="457200"/>
          </a:xfrm>
        </p:spPr>
        <p:txBody>
          <a:bodyPr/>
          <a:lstStyle/>
          <a:p>
            <a:fld id="{C3DBAF54-2543-496F-9E89-8B680E0D8EC8}" type="slidenum">
              <a:rPr lang="en-US" altLang="en-US" sz="1200"/>
              <a:t>15</a:t>
            </a:fld>
            <a:endParaRPr lang="en-US" altLang="en-US" sz="1200"/>
          </a:p>
        </p:txBody>
      </p:sp>
    </p:spTree>
    <p:extLst>
      <p:ext uri="{BB962C8B-B14F-4D97-AF65-F5344CB8AC3E}">
        <p14:creationId xmlns:p14="http://schemas.microsoft.com/office/powerpoint/2010/main" val="3461360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228600"/>
            <a:ext cx="7793037" cy="1143000"/>
          </a:xfrm>
        </p:spPr>
        <p:txBody>
          <a:bodyPr>
            <a:normAutofit/>
          </a:bodyPr>
          <a:lstStyle/>
          <a:p>
            <a:r>
              <a:rPr lang="en-US" smtClean="0"/>
              <a:t>Jurisdiction</a:t>
            </a:r>
            <a:endParaRPr lang="en-US"/>
          </a:p>
        </p:txBody>
      </p:sp>
      <p:sp>
        <p:nvSpPr>
          <p:cNvPr id="3" name="Content Placeholder 2"/>
          <p:cNvSpPr>
            <a:spLocks noGrp="1"/>
          </p:cNvSpPr>
          <p:nvPr>
            <p:ph idx="1"/>
          </p:nvPr>
        </p:nvSpPr>
        <p:spPr/>
        <p:txBody>
          <a:bodyPr>
            <a:normAutofit fontScale="77500" lnSpcReduction="20000"/>
          </a:bodyPr>
          <a:lstStyle/>
          <a:p>
            <a:r>
              <a:rPr lang="en-US" smtClean="0"/>
              <a:t>Federal Jurisdiction</a:t>
            </a:r>
          </a:p>
          <a:p>
            <a:pPr lvl="1"/>
            <a:r>
              <a:rPr lang="en-US" smtClean="0"/>
              <a:t>Federal Question</a:t>
            </a:r>
          </a:p>
          <a:p>
            <a:pPr lvl="2"/>
            <a:r>
              <a:rPr lang="en-US" smtClean="0"/>
              <a:t>District courts have jurisdiction over actions “arising under the Constitution, laws, or treaties of the United States.”  28 U.S.C. §1331.</a:t>
            </a:r>
          </a:p>
          <a:p>
            <a:pPr lvl="1"/>
            <a:r>
              <a:rPr lang="en-US" smtClean="0"/>
              <a:t>Diversity</a:t>
            </a:r>
          </a:p>
          <a:p>
            <a:pPr lvl="2"/>
            <a:r>
              <a:rPr lang="en-US" smtClean="0"/>
              <a:t>Amount in controversy exceeds $75,000.  28 U.S.C. §1332 </a:t>
            </a:r>
          </a:p>
          <a:p>
            <a:pPr lvl="2"/>
            <a:r>
              <a:rPr lang="en-US" smtClean="0"/>
              <a:t>Diversity of citizenship. </a:t>
            </a:r>
            <a:r>
              <a:rPr lang="en-US" i="1" smtClean="0"/>
              <a:t>Id.</a:t>
            </a:r>
          </a:p>
          <a:p>
            <a:r>
              <a:rPr lang="en-US" smtClean="0"/>
              <a:t>State Court?</a:t>
            </a:r>
          </a:p>
          <a:p>
            <a:pPr lvl="1"/>
            <a:r>
              <a:rPr lang="en-US" smtClean="0"/>
              <a:t>Courts of General Jurisdiction</a:t>
            </a:r>
          </a:p>
          <a:p>
            <a:pPr lvl="1"/>
            <a:r>
              <a:rPr lang="en-US" smtClean="0"/>
              <a:t>Cause of action under Washington State Trademark Law? Common Law rights? Contract Issue? Lanham Act?</a:t>
            </a:r>
          </a:p>
        </p:txBody>
      </p:sp>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16</a:t>
            </a:fld>
            <a:endParaRPr lang="en-US" altLang="en-US" sz="1200"/>
          </a:p>
        </p:txBody>
      </p:sp>
    </p:spTree>
    <p:extLst>
      <p:ext uri="{BB962C8B-B14F-4D97-AF65-F5344CB8AC3E}">
        <p14:creationId xmlns:p14="http://schemas.microsoft.com/office/powerpoint/2010/main" val="1052355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28" y="533400"/>
            <a:ext cx="9622972" cy="1470025"/>
          </a:xfrm>
        </p:spPr>
        <p:txBody>
          <a:bodyPr/>
          <a:lstStyle/>
          <a:p>
            <a:r>
              <a:rPr lang="en-US" smtClean="0">
                <a:solidFill>
                  <a:schemeClr val="accent6">
                    <a:lumMod val="50000"/>
                  </a:schemeClr>
                </a:solidFill>
              </a:rPr>
              <a:t>Is your Dank in the Tank?</a:t>
            </a:r>
            <a:br>
              <a:rPr lang="en-US" smtClean="0">
                <a:solidFill>
                  <a:schemeClr val="accent6">
                    <a:lumMod val="50000"/>
                  </a:schemeClr>
                </a:solidFill>
              </a:rPr>
            </a:br>
            <a:r>
              <a:rPr lang="en-US" smtClean="0">
                <a:solidFill>
                  <a:schemeClr val="accent3">
                    <a:lumMod val="50000"/>
                  </a:schemeClr>
                </a:solidFill>
              </a:rPr>
              <a:t>Is your Hash being Bashed?</a:t>
            </a:r>
            <a:endParaRPr lang="en-US">
              <a:solidFill>
                <a:schemeClr val="accent3">
                  <a:lumMod val="50000"/>
                </a:schemeClr>
              </a:solidFill>
            </a:endParaRPr>
          </a:p>
        </p:txBody>
      </p:sp>
      <p:sp>
        <p:nvSpPr>
          <p:cNvPr id="3" name="Subtitle 2"/>
          <p:cNvSpPr>
            <a:spLocks noGrp="1"/>
          </p:cNvSpPr>
          <p:nvPr>
            <p:ph type="subTitle" idx="1"/>
          </p:nvPr>
        </p:nvSpPr>
        <p:spPr>
          <a:xfrm>
            <a:off x="762000" y="2895600"/>
            <a:ext cx="7924800" cy="1752600"/>
          </a:xfrm>
        </p:spPr>
        <p:txBody>
          <a:bodyPr/>
          <a:lstStyle/>
          <a:p>
            <a:r>
              <a:rPr lang="en-US" smtClean="0"/>
              <a:t>Reviewing the consequences of </a:t>
            </a:r>
          </a:p>
          <a:p>
            <a:r>
              <a:rPr lang="en-US" i="1" smtClean="0"/>
              <a:t>MMH, LLC v. City of Fife</a:t>
            </a:r>
          </a:p>
          <a:p>
            <a:endParaRPr lang="en-US" b="1" smtClean="0">
              <a:solidFill>
                <a:schemeClr val="tx2">
                  <a:lumMod val="75000"/>
                </a:schemeClr>
              </a:solidFill>
            </a:endParaRPr>
          </a:p>
          <a:p>
            <a:r>
              <a:rPr lang="en-US" b="1" smtClean="0">
                <a:solidFill>
                  <a:schemeClr val="tx2">
                    <a:lumMod val="75000"/>
                  </a:schemeClr>
                </a:solidFill>
              </a:rPr>
              <a:t>Law Firm of Wesner &amp; Beattie, B.S.</a:t>
            </a:r>
            <a:endParaRPr lang="en-US" b="1">
              <a:solidFill>
                <a:schemeClr val="tx2">
                  <a:lumMod val="75000"/>
                </a:schemeClr>
              </a:solidFill>
            </a:endParaRPr>
          </a:p>
        </p:txBody>
      </p:sp>
      <p:sp>
        <p:nvSpPr>
          <p:cNvPr id="5" name="Rectangle 13"/>
          <p:cNvSpPr>
            <a:spLocks noGrp="1" noChangeArrowheads="1"/>
          </p:cNvSpPr>
          <p:nvPr>
            <p:ph type="sldNum" sz="quarter" idx="12"/>
          </p:nvPr>
        </p:nvSpPr>
        <p:spPr>
          <a:xfrm>
            <a:off x="8382000" y="6172200"/>
            <a:ext cx="457200" cy="457200"/>
          </a:xfrm>
        </p:spPr>
        <p:txBody>
          <a:bodyPr/>
          <a:lstStyle/>
          <a:p>
            <a:fld id="{C3DBAF54-2543-496F-9E89-8B680E0D8EC8}" type="slidenum">
              <a:rPr lang="en-US" altLang="en-US" sz="1200"/>
              <a:t>17</a:t>
            </a:fld>
            <a:endParaRPr lang="en-US" altLang="en-US" sz="1200"/>
          </a:p>
        </p:txBody>
      </p:sp>
    </p:spTree>
    <p:extLst>
      <p:ext uri="{BB962C8B-B14F-4D97-AF65-F5344CB8AC3E}">
        <p14:creationId xmlns:p14="http://schemas.microsoft.com/office/powerpoint/2010/main" val="2264470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a:xfrm>
            <a:off x="2322513" y="1759551"/>
            <a:ext cx="3773487" cy="413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18</a:t>
            </a:fld>
            <a:endParaRPr lang="en-US" altLang="en-US" sz="1200"/>
          </a:p>
        </p:txBody>
      </p:sp>
    </p:spTree>
    <p:extLst>
      <p:ext uri="{BB962C8B-B14F-4D97-AF65-F5344CB8AC3E}">
        <p14:creationId xmlns:p14="http://schemas.microsoft.com/office/powerpoint/2010/main" val="1441709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mtClean="0"/>
              <a:t>Fife – at  the foot of Mount Rainier</a:t>
            </a:r>
          </a:p>
          <a:p>
            <a:endParaRPr lang="en-US" smtClean="0"/>
          </a:p>
          <a:p>
            <a:r>
              <a:rPr lang="en-US" smtClean="0"/>
              <a:t>You probably bought a car there</a:t>
            </a:r>
            <a:br>
              <a:rPr lang="en-US" smtClean="0"/>
            </a:br>
            <a:endParaRPr lang="en-US" smtClean="0"/>
          </a:p>
          <a:p>
            <a:r>
              <a:rPr lang="en-US" smtClean="0"/>
              <a:t>But not any weed; Don’t expect to get any there on the way to Portland</a:t>
            </a:r>
            <a:endParaRPr lang="en-US"/>
          </a:p>
        </p:txBody>
      </p:sp>
      <p:pic>
        <p:nvPicPr>
          <p:cNvPr id="1027" name="Picture 3"/>
          <p:cNvPicPr>
            <a:picLocks noChangeAspect="1" noChangeArrowheads="1"/>
          </p:cNvPicPr>
          <p:nvPr/>
        </p:nvPicPr>
        <p:blipFill>
          <a:blip r:embed="rId3"/>
          <a:srcRect/>
          <a:stretch>
            <a:fillRect/>
          </a:stretch>
        </p:blipFill>
        <p:spPr>
          <a:xfrm>
            <a:off x="685800" y="457200"/>
            <a:ext cx="79248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19</a:t>
            </a:fld>
            <a:endParaRPr lang="en-US" altLang="en-US" sz="1200"/>
          </a:p>
        </p:txBody>
      </p:sp>
    </p:spTree>
    <p:extLst>
      <p:ext uri="{BB962C8B-B14F-4D97-AF65-F5344CB8AC3E}">
        <p14:creationId xmlns:p14="http://schemas.microsoft.com/office/powerpoint/2010/main" val="411073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Rectangle 2"/>
          <p:cNvSpPr>
            <a:spLocks noGrp="1" noChangeArrowheads="1"/>
          </p:cNvSpPr>
          <p:nvPr>
            <p:ph type="ctrTitle" idx="4294967295"/>
          </p:nvPr>
        </p:nvSpPr>
        <p:spPr>
          <a:xfrm>
            <a:off x="1219200" y="2286000"/>
            <a:ext cx="7391400" cy="1143000"/>
          </a:xfrm>
        </p:spPr>
        <p:txBody>
          <a:bodyPr/>
          <a:lstStyle/>
          <a:p>
            <a:pPr algn="ctr" eaLnBrk="1" hangingPunct="1"/>
            <a:r>
              <a:rPr lang="en-US" altLang="en-US" sz="4200" smtClean="0"/>
              <a:t>Marijuana Trademarks</a:t>
            </a:r>
            <a:br>
              <a:rPr lang="en-US" altLang="en-US" sz="4200" smtClean="0"/>
            </a:br>
            <a:r>
              <a:rPr lang="en-US" altLang="en-US" sz="4200" smtClean="0"/>
              <a:t>and the PTO</a:t>
            </a:r>
            <a:endParaRPr lang="en-US" altLang="en-US" sz="4200" baseline="30000" smtClean="0"/>
          </a:p>
        </p:txBody>
      </p:sp>
      <p:sp>
        <p:nvSpPr>
          <p:cNvPr id="552964" name="Rectangle 3"/>
          <p:cNvSpPr>
            <a:spLocks noGrp="1" noChangeArrowheads="1"/>
          </p:cNvSpPr>
          <p:nvPr>
            <p:ph type="subTitle" idx="4294967295"/>
          </p:nvPr>
        </p:nvSpPr>
        <p:spPr>
          <a:xfrm>
            <a:off x="1371600" y="3886200"/>
            <a:ext cx="7162800" cy="1752600"/>
          </a:xfrm>
        </p:spPr>
        <p:txBody>
          <a:bodyPr/>
          <a:lstStyle/>
          <a:p>
            <a:pPr marL="0" indent="0" algn="ctr" eaLnBrk="1" hangingPunct="1">
              <a:buFontTx/>
              <a:buNone/>
            </a:pPr>
            <a:r>
              <a:rPr lang="en-US" altLang="en-US" smtClean="0"/>
              <a:t>Michael Atkins</a:t>
            </a:r>
            <a:br>
              <a:rPr lang="en-US" altLang="en-US" smtClean="0"/>
            </a:br>
            <a:r>
              <a:rPr lang="en-US" altLang="en-US" sz="2800" smtClean="0"/>
              <a:t>Atkins Intellectual Property, PLLC</a:t>
            </a:r>
          </a:p>
        </p:txBody>
      </p:sp>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a:t>
            </a:fld>
            <a:endParaRPr lang="en-US" altLang="en-US" sz="1200"/>
          </a:p>
        </p:txBody>
      </p:sp>
    </p:spTree>
    <p:extLst>
      <p:ext uri="{BB962C8B-B14F-4D97-AF65-F5344CB8AC3E}">
        <p14:creationId xmlns:p14="http://schemas.microsoft.com/office/powerpoint/2010/main" val="2415891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Background</a:t>
            </a:r>
            <a:endParaRPr lang="en-US"/>
          </a:p>
        </p:txBody>
      </p:sp>
      <p:sp>
        <p:nvSpPr>
          <p:cNvPr id="3" name="Content Placeholder 2"/>
          <p:cNvSpPr>
            <a:spLocks noGrp="1"/>
          </p:cNvSpPr>
          <p:nvPr>
            <p:ph idx="1"/>
          </p:nvPr>
        </p:nvSpPr>
        <p:spPr/>
        <p:txBody>
          <a:bodyPr>
            <a:normAutofit fontScale="92500" lnSpcReduction="20000"/>
          </a:bodyPr>
          <a:lstStyle/>
          <a:p>
            <a:r>
              <a:rPr lang="en-US" smtClean="0"/>
              <a:t>MMH, LLC obtained a valid marijuana retail license by complying with the requirements of I-502 </a:t>
            </a:r>
          </a:p>
          <a:p>
            <a:r>
              <a:rPr lang="en-US" smtClean="0"/>
              <a:t>MMH sought to open a retail facility in the City of Fife</a:t>
            </a:r>
          </a:p>
          <a:p>
            <a:r>
              <a:rPr lang="en-US" smtClean="0"/>
              <a:t>In response to I-502, the City sought to propose an Ordinance regulating marijuana operations</a:t>
            </a:r>
          </a:p>
          <a:p>
            <a:r>
              <a:rPr lang="en-US" smtClean="0"/>
              <a:t>Everything was copacetic . . . dude . . . until:</a:t>
            </a:r>
          </a:p>
          <a:p>
            <a:endParaRPr lang="en-US"/>
          </a:p>
        </p:txBody>
      </p:sp>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20</a:t>
            </a:fld>
            <a:endParaRPr lang="en-US" altLang="en-US" sz="1200"/>
          </a:p>
        </p:txBody>
      </p:sp>
    </p:spTree>
    <p:extLst>
      <p:ext uri="{BB962C8B-B14F-4D97-AF65-F5344CB8AC3E}">
        <p14:creationId xmlns:p14="http://schemas.microsoft.com/office/powerpoint/2010/main" val="2132401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Background</a:t>
            </a:r>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u="sng" smtClean="0"/>
              <a:t>Not so fast</a:t>
            </a:r>
          </a:p>
          <a:p>
            <a:r>
              <a:rPr lang="en-US" smtClean="0"/>
              <a:t>That Ordinance was headed to passage when one Councilman proposed a last-minute amendment – which contained an outright ban on the production, processing, and retail sale of marijuana within Fife City limits</a:t>
            </a:r>
          </a:p>
          <a:p>
            <a:r>
              <a:rPr lang="en-US" smtClean="0">
                <a:solidFill>
                  <a:srgbClr val="FF0000"/>
                </a:solidFill>
              </a:rPr>
              <a:t>The Ordinance (No. 1872) passed</a:t>
            </a:r>
          </a:p>
          <a:p>
            <a:r>
              <a:rPr lang="en-US" smtClean="0"/>
              <a:t>As a result, Fife did not and will not issue a business license to MMH – bummer dude</a:t>
            </a:r>
          </a:p>
          <a:p>
            <a:endParaRPr lang="en-US" smtClean="0"/>
          </a:p>
          <a:p>
            <a:endParaRPr lang="en-US"/>
          </a:p>
        </p:txBody>
      </p:sp>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21</a:t>
            </a:fld>
            <a:endParaRPr lang="en-US" altLang="en-US" sz="1200"/>
          </a:p>
        </p:txBody>
      </p:sp>
    </p:spTree>
    <p:extLst>
      <p:ext uri="{BB962C8B-B14F-4D97-AF65-F5344CB8AC3E}">
        <p14:creationId xmlns:p14="http://schemas.microsoft.com/office/powerpoint/2010/main" val="1393195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a:xfrm>
            <a:off x="1752600" y="1819275"/>
            <a:ext cx="56388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22</a:t>
            </a:fld>
            <a:endParaRPr lang="en-US" altLang="en-US" sz="1200"/>
          </a:p>
        </p:txBody>
      </p:sp>
    </p:spTree>
    <p:extLst>
      <p:ext uri="{BB962C8B-B14F-4D97-AF65-F5344CB8AC3E}">
        <p14:creationId xmlns:p14="http://schemas.microsoft.com/office/powerpoint/2010/main" val="27419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Background</a:t>
            </a:r>
            <a:endParaRPr lang="en-US"/>
          </a:p>
        </p:txBody>
      </p:sp>
      <p:sp>
        <p:nvSpPr>
          <p:cNvPr id="3" name="Content Placeholder 2"/>
          <p:cNvSpPr>
            <a:spLocks noGrp="1"/>
          </p:cNvSpPr>
          <p:nvPr>
            <p:ph idx="1"/>
          </p:nvPr>
        </p:nvSpPr>
        <p:spPr/>
        <p:txBody>
          <a:bodyPr>
            <a:normAutofit fontScale="70000" lnSpcReduction="20000"/>
          </a:bodyPr>
          <a:lstStyle/>
          <a:p>
            <a:r>
              <a:rPr lang="en-US" smtClean="0"/>
              <a:t>On July 15, 2014 MMH filed suit in Pierce County Superior Court seeking to overturn Fife’s ban, asserting claims of Statutory and Constitutional Preemption</a:t>
            </a:r>
          </a:p>
          <a:p>
            <a:r>
              <a:rPr lang="en-US" smtClean="0"/>
              <a:t>The City of Fife answered on August 4, and raised as an affirmative defense the inability of the Court to grant the relief sought without violating “the Supremacy Clause of the United States Constitution and Federal Laws….”</a:t>
            </a:r>
          </a:p>
          <a:p>
            <a:r>
              <a:rPr lang="en-US" smtClean="0"/>
              <a:t>Essentially, the City defended itself by saying that the Court could not grant the requested relief because marijuana remains illegal under federal law</a:t>
            </a:r>
          </a:p>
          <a:p>
            <a:endParaRPr lang="en-US"/>
          </a:p>
        </p:txBody>
      </p:sp>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23</a:t>
            </a:fld>
            <a:endParaRPr lang="en-US" altLang="en-US" sz="1200"/>
          </a:p>
        </p:txBody>
      </p:sp>
    </p:spTree>
    <p:extLst>
      <p:ext uri="{BB962C8B-B14F-4D97-AF65-F5344CB8AC3E}">
        <p14:creationId xmlns:p14="http://schemas.microsoft.com/office/powerpoint/2010/main" val="748114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a:xfrm>
            <a:off x="2438400" y="1752600"/>
            <a:ext cx="424815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24</a:t>
            </a:fld>
            <a:endParaRPr lang="en-US" altLang="en-US" sz="1200"/>
          </a:p>
        </p:txBody>
      </p:sp>
    </p:spTree>
    <p:extLst>
      <p:ext uri="{BB962C8B-B14F-4D97-AF65-F5344CB8AC3E}">
        <p14:creationId xmlns:p14="http://schemas.microsoft.com/office/powerpoint/2010/main" val="507605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mtClean="0"/>
              <a:t>!</a:t>
            </a:r>
            <a:endParaRPr lang="en-US" sz="6000" b="1"/>
          </a:p>
        </p:txBody>
      </p:sp>
      <p:sp>
        <p:nvSpPr>
          <p:cNvPr id="3" name="Content Placeholder 2"/>
          <p:cNvSpPr>
            <a:spLocks noGrp="1"/>
          </p:cNvSpPr>
          <p:nvPr>
            <p:ph idx="1"/>
          </p:nvPr>
        </p:nvSpPr>
        <p:spPr>
          <a:xfrm>
            <a:off x="838200" y="1676400"/>
            <a:ext cx="7772400" cy="4267200"/>
          </a:xfrm>
        </p:spPr>
        <p:txBody>
          <a:bodyPr>
            <a:normAutofit fontScale="85000" lnSpcReduction="10000"/>
          </a:bodyPr>
          <a:lstStyle/>
          <a:p>
            <a:pPr marL="0" indent="0">
              <a:buNone/>
            </a:pPr>
            <a:r>
              <a:rPr lang="en-US" smtClean="0"/>
              <a:t>All hell broke loose:</a:t>
            </a:r>
          </a:p>
          <a:p>
            <a:r>
              <a:rPr lang="en-US" smtClean="0"/>
              <a:t>Fife’s defense attacked the legality of I-502 itself</a:t>
            </a:r>
          </a:p>
          <a:p>
            <a:r>
              <a:rPr lang="en-US" smtClean="0"/>
              <a:t>The burgeoning Washington pot industry panicked</a:t>
            </a:r>
          </a:p>
          <a:p>
            <a:r>
              <a:rPr lang="en-US" smtClean="0"/>
              <a:t>Various amici weighed in (in friendly and unfriendly ways)</a:t>
            </a:r>
          </a:p>
          <a:p>
            <a:r>
              <a:rPr lang="en-US" smtClean="0"/>
              <a:t>National attention was visited upon the town of Fife, </a:t>
            </a:r>
            <a:r>
              <a:rPr lang="en-US" smtClean="0">
                <a:solidFill>
                  <a:srgbClr val="C00000"/>
                </a:solidFill>
              </a:rPr>
              <a:t>NOT FORKS</a:t>
            </a:r>
            <a:r>
              <a:rPr lang="en-US" smtClean="0"/>
              <a:t>, and then of course . . .</a:t>
            </a:r>
            <a:endParaRPr lang="en-US"/>
          </a:p>
        </p:txBody>
      </p:sp>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25</a:t>
            </a:fld>
            <a:endParaRPr lang="en-US" altLang="en-US" sz="1200"/>
          </a:p>
        </p:txBody>
      </p:sp>
    </p:spTree>
    <p:extLst>
      <p:ext uri="{BB962C8B-B14F-4D97-AF65-F5344CB8AC3E}">
        <p14:creationId xmlns:p14="http://schemas.microsoft.com/office/powerpoint/2010/main" val="169863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smtClean="0"/>
              <a:t>The ACLU got involved:</a:t>
            </a:r>
          </a:p>
          <a:p>
            <a:r>
              <a:rPr lang="en-US" smtClean="0"/>
              <a:t>On August 26, Downtown Cannabis Company and others, represented by the ACLU, filed a Complaint in Intervention restating MMH’s claims for Statutory and Constitutional Preemption, and</a:t>
            </a:r>
          </a:p>
          <a:p>
            <a:r>
              <a:rPr lang="en-US" smtClean="0"/>
              <a:t>Raising an additional claim seeking a declaration of non-preemption under federal law</a:t>
            </a:r>
          </a:p>
          <a:p>
            <a:r>
              <a:rPr lang="en-US" smtClean="0"/>
              <a:t>The Complaint in Intervention included an exposition why I-502 is not in conflict with the federal Controlled Substances Act</a:t>
            </a:r>
            <a:endParaRPr lang="en-US"/>
          </a:p>
        </p:txBody>
      </p:sp>
      <p:pic>
        <p:nvPicPr>
          <p:cNvPr id="7170" name="Picture 2"/>
          <p:cNvPicPr>
            <a:picLocks noChangeAspect="1" noChangeArrowheads="1"/>
          </p:cNvPicPr>
          <p:nvPr/>
        </p:nvPicPr>
        <p:blipFill>
          <a:blip r:embed="rId3"/>
          <a:srcRect/>
          <a:stretch>
            <a:fillRect/>
          </a:stretch>
        </p:blipFill>
        <p:spPr>
          <a:xfrm>
            <a:off x="685800" y="152400"/>
            <a:ext cx="8001000" cy="111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26</a:t>
            </a:fld>
            <a:endParaRPr lang="en-US" altLang="en-US" sz="1200"/>
          </a:p>
        </p:txBody>
      </p:sp>
    </p:spTree>
    <p:extLst>
      <p:ext uri="{BB962C8B-B14F-4D97-AF65-F5344CB8AC3E}">
        <p14:creationId xmlns:p14="http://schemas.microsoft.com/office/powerpoint/2010/main" val="2470840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229600" cy="4267200"/>
          </a:xfrm>
        </p:spPr>
        <p:txBody>
          <a:bodyPr/>
          <a:lstStyle/>
          <a:p>
            <a:r>
              <a:rPr lang="en-US" smtClean="0"/>
              <a:t>On August 29 Pierce County Superior Court Judge Ronald Culpepper ruled from the bench that the City of Fife can ban state-legalized marijuana businesses</a:t>
            </a:r>
          </a:p>
          <a:p>
            <a:r>
              <a:rPr lang="en-US" smtClean="0"/>
              <a:t>Judge Culpepper described his ruling as “narrow” and only related to the ability of municipalities to enact local zoning</a:t>
            </a:r>
          </a:p>
          <a:p>
            <a:endParaRPr lang="en-US"/>
          </a:p>
        </p:txBody>
      </p:sp>
      <p:pic>
        <p:nvPicPr>
          <p:cNvPr id="8194" name="Picture 2"/>
          <p:cNvPicPr>
            <a:picLocks noChangeAspect="1" noChangeArrowheads="1"/>
          </p:cNvPicPr>
          <p:nvPr/>
        </p:nvPicPr>
        <p:blipFill>
          <a:blip r:embed="rId3"/>
          <a:srcRect/>
          <a:stretch>
            <a:fillRect/>
          </a:stretch>
        </p:blipFill>
        <p:spPr>
          <a:xfrm>
            <a:off x="4724400" y="228600"/>
            <a:ext cx="3505200" cy="99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762000" y="-609600"/>
            <a:ext cx="8229600" cy="1858962"/>
          </a:xfrm>
        </p:spPr>
        <p:txBody>
          <a:bodyPr/>
          <a:lstStyle/>
          <a:p>
            <a:r>
              <a:rPr lang="en-US" smtClean="0"/>
              <a:t>The decision …</a:t>
            </a:r>
            <a:endParaRPr lang="en-US"/>
          </a:p>
        </p:txBody>
      </p:sp>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27</a:t>
            </a:fld>
            <a:endParaRPr lang="en-US" altLang="en-US" sz="1200"/>
          </a:p>
        </p:txBody>
      </p:sp>
    </p:spTree>
    <p:extLst>
      <p:ext uri="{BB962C8B-B14F-4D97-AF65-F5344CB8AC3E}">
        <p14:creationId xmlns:p14="http://schemas.microsoft.com/office/powerpoint/2010/main" val="1742245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229600" cy="4267200"/>
          </a:xfrm>
        </p:spPr>
        <p:txBody>
          <a:bodyPr>
            <a:normAutofit lnSpcReduction="10000"/>
          </a:bodyPr>
          <a:lstStyle/>
          <a:p>
            <a:r>
              <a:rPr lang="en-US" smtClean="0"/>
              <a:t>The City’s ability to regulate marijuana businesses derives from art. XI, section 11 of the WA Const., which provides that “[a]ny county, city, town, or township may make and enforce . . . all such local police, sanitary, and other regulations not in conflict with general laws.”</a:t>
            </a:r>
          </a:p>
          <a:p>
            <a:r>
              <a:rPr lang="en-US" smtClean="0"/>
              <a:t>Initiative 502 did nothing to restrict or preempt this local authority.</a:t>
            </a:r>
          </a:p>
          <a:p>
            <a:endParaRPr lang="en-US"/>
          </a:p>
        </p:txBody>
      </p:sp>
      <p:sp>
        <p:nvSpPr>
          <p:cNvPr id="6" name="Title 1"/>
          <p:cNvSpPr txBox="1"/>
          <p:nvPr/>
        </p:nvSpPr>
        <p:spPr>
          <a:xfrm>
            <a:off x="762000" y="-609600"/>
            <a:ext cx="82296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kern="0" smtClean="0"/>
              <a:t>The decision …</a:t>
            </a:r>
            <a:endParaRPr lang="en-US" kern="0"/>
          </a:p>
        </p:txBody>
      </p:sp>
      <p:pic>
        <p:nvPicPr>
          <p:cNvPr id="7" name="Picture 2"/>
          <p:cNvPicPr>
            <a:picLocks noChangeAspect="1" noChangeArrowheads="1"/>
          </p:cNvPicPr>
          <p:nvPr/>
        </p:nvPicPr>
        <p:blipFill>
          <a:blip r:embed="rId3"/>
          <a:srcRect/>
          <a:stretch>
            <a:fillRect/>
          </a:stretch>
        </p:blipFill>
        <p:spPr>
          <a:xfrm>
            <a:off x="4724400" y="228600"/>
            <a:ext cx="3505200" cy="99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28</a:t>
            </a:fld>
            <a:endParaRPr lang="en-US" altLang="en-US" sz="1200"/>
          </a:p>
        </p:txBody>
      </p:sp>
    </p:spTree>
    <p:extLst>
      <p:ext uri="{BB962C8B-B14F-4D97-AF65-F5344CB8AC3E}">
        <p14:creationId xmlns:p14="http://schemas.microsoft.com/office/powerpoint/2010/main" val="1201954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8229600" cy="4267200"/>
          </a:xfrm>
        </p:spPr>
        <p:txBody>
          <a:bodyPr>
            <a:normAutofit/>
          </a:bodyPr>
          <a:lstStyle/>
          <a:p>
            <a:r>
              <a:rPr lang="en-US" smtClean="0"/>
              <a:t>Ergo, Fife has the right to pass an ordinance restricting retail sales of marijuana.</a:t>
            </a:r>
          </a:p>
          <a:p>
            <a:r>
              <a:rPr lang="en-US" smtClean="0"/>
              <a:t>However, since the superior court decided the case on this narrow ground, it did not have to reach the issue of whether federal law preempts Initiative 502 under the Supremacy Clause.</a:t>
            </a:r>
          </a:p>
          <a:p>
            <a:endParaRPr lang="en-US"/>
          </a:p>
        </p:txBody>
      </p:sp>
      <p:sp>
        <p:nvSpPr>
          <p:cNvPr id="5" name="Title 1"/>
          <p:cNvSpPr txBox="1"/>
          <p:nvPr/>
        </p:nvSpPr>
        <p:spPr>
          <a:xfrm>
            <a:off x="762000" y="228600"/>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kern="0" smtClean="0"/>
              <a:t>The decision …</a:t>
            </a:r>
            <a:endParaRPr lang="en-US" kern="0"/>
          </a:p>
        </p:txBody>
      </p:sp>
      <p:pic>
        <p:nvPicPr>
          <p:cNvPr id="6" name="Picture 2"/>
          <p:cNvPicPr>
            <a:picLocks noChangeAspect="1" noChangeArrowheads="1"/>
          </p:cNvPicPr>
          <p:nvPr/>
        </p:nvPicPr>
        <p:blipFill>
          <a:blip r:embed="rId3"/>
          <a:srcRect/>
          <a:stretch>
            <a:fillRect/>
          </a:stretch>
        </p:blipFill>
        <p:spPr>
          <a:xfrm>
            <a:off x="4724400" y="228600"/>
            <a:ext cx="3505200" cy="99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29</a:t>
            </a:fld>
            <a:endParaRPr lang="en-US" altLang="en-US" sz="1200"/>
          </a:p>
        </p:txBody>
      </p:sp>
    </p:spTree>
    <p:extLst>
      <p:ext uri="{BB962C8B-B14F-4D97-AF65-F5344CB8AC3E}">
        <p14:creationId xmlns:p14="http://schemas.microsoft.com/office/powerpoint/2010/main" val="3012810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762000" y="76200"/>
            <a:ext cx="7793038" cy="1143000"/>
          </a:xfrm>
        </p:spPr>
        <p:txBody>
          <a:bodyPr/>
          <a:lstStyle/>
          <a:p>
            <a:r>
              <a:rPr lang="en-US" altLang="en-US" sz="4000"/>
              <a:t>Current legal landscape</a:t>
            </a:r>
          </a:p>
        </p:txBody>
      </p:sp>
      <p:pic>
        <p:nvPicPr>
          <p:cNvPr id="533508" name="Picture 4" descr="Marijuana Map"/>
          <p:cNvPicPr>
            <a:picLocks noChangeAspect="1" noChangeArrowheads="1"/>
          </p:cNvPicPr>
          <p:nvPr/>
        </p:nvPicPr>
        <p:blipFill>
          <a:blip r:embed="rId3"/>
          <a:srcRect/>
          <a:stretch>
            <a:fillRect/>
          </a:stretch>
        </p:blipFill>
        <p:spPr>
          <a:xfrm>
            <a:off x="1752600" y="1371600"/>
            <a:ext cx="5562600" cy="52789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a:t>
            </a:fld>
            <a:endParaRPr lang="en-US" altLang="en-US" sz="12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93037" cy="1143000"/>
          </a:xfrm>
        </p:spPr>
        <p:txBody>
          <a:bodyPr>
            <a:noAutofit/>
          </a:bodyPr>
          <a:lstStyle/>
          <a:p>
            <a:r>
              <a:rPr lang="en-US" sz="3200"/>
              <a:t>Dude, Does That Mean We Now Have A Police State, Man?</a:t>
            </a:r>
          </a:p>
        </p:txBody>
      </p:sp>
      <p:pic>
        <p:nvPicPr>
          <p:cNvPr id="1026" name="Picture 2" descr="http://ts4.mm.bing.net/th?id=HN.608051890619157823&amp;amp;pid=15.1&amp;amp;H=89&amp;amp;W=160"/>
          <p:cNvPicPr>
            <a:picLocks noChangeAspect="1" noChangeArrowheads="1"/>
          </p:cNvPicPr>
          <p:nvPr/>
        </p:nvPicPr>
        <p:blipFill>
          <a:blip r:embed="rId3"/>
          <a:srcRect/>
          <a:stretch>
            <a:fillRect/>
          </a:stretch>
        </p:blipFill>
        <p:spPr>
          <a:xfrm>
            <a:off x="838200" y="1676400"/>
            <a:ext cx="7696200" cy="4514117"/>
          </a:xfrm>
          <a:prstGeom prst="rect">
            <a:avLst/>
          </a:prstGeom>
          <a:noFill/>
        </p:spPr>
      </p:pic>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30</a:t>
            </a:fld>
            <a:endParaRPr lang="en-US" altLang="en-US" sz="1200"/>
          </a:p>
        </p:txBody>
      </p:sp>
    </p:spTree>
    <p:extLst>
      <p:ext uri="{BB962C8B-B14F-4D97-AF65-F5344CB8AC3E}">
        <p14:creationId xmlns:p14="http://schemas.microsoft.com/office/powerpoint/2010/main" val="1072302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398837"/>
            <a:ext cx="8229600" cy="2316163"/>
          </a:xfrm>
        </p:spPr>
        <p:txBody>
          <a:bodyPr/>
          <a:lstStyle/>
          <a:p>
            <a:r>
              <a:rPr lang="en-US" smtClean="0"/>
              <a:t>Pot is banned in Fife</a:t>
            </a:r>
          </a:p>
          <a:p>
            <a:r>
              <a:rPr lang="en-US" smtClean="0"/>
              <a:t>But there a bright side to Judge Culpepper’s ruling for all you “midnight tokers”</a:t>
            </a:r>
            <a:endParaRPr lang="en-US"/>
          </a:p>
        </p:txBody>
      </p:sp>
      <p:pic>
        <p:nvPicPr>
          <p:cNvPr id="9218" name="Picture 2"/>
          <p:cNvPicPr>
            <a:picLocks noChangeAspect="1" noChangeArrowheads="1"/>
          </p:cNvPicPr>
          <p:nvPr/>
        </p:nvPicPr>
        <p:blipFill>
          <a:blip r:embed="rId3"/>
          <a:srcRect/>
          <a:stretch>
            <a:fillRect/>
          </a:stretch>
        </p:blipFill>
        <p:spPr>
          <a:xfrm>
            <a:off x="5956610" y="1524000"/>
            <a:ext cx="311119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p:nvPr/>
        </p:nvSpPr>
        <p:spPr>
          <a:xfrm>
            <a:off x="762000" y="228600"/>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kern="0" smtClean="0"/>
              <a:t>Nope…</a:t>
            </a:r>
            <a:endParaRPr lang="en-US" kern="0"/>
          </a:p>
        </p:txBody>
      </p:sp>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31</a:t>
            </a:fld>
            <a:endParaRPr lang="en-US" altLang="en-US" sz="1200"/>
          </a:p>
        </p:txBody>
      </p:sp>
    </p:spTree>
    <p:extLst>
      <p:ext uri="{BB962C8B-B14F-4D97-AF65-F5344CB8AC3E}">
        <p14:creationId xmlns:p14="http://schemas.microsoft.com/office/powerpoint/2010/main" val="701732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Pot Sales in WA Still Groovy</a:t>
            </a:r>
          </a:p>
        </p:txBody>
      </p:sp>
      <p:sp>
        <p:nvSpPr>
          <p:cNvPr id="3" name="Content Placeholder 2"/>
          <p:cNvSpPr>
            <a:spLocks noGrp="1"/>
          </p:cNvSpPr>
          <p:nvPr>
            <p:ph idx="1"/>
          </p:nvPr>
        </p:nvSpPr>
        <p:spPr>
          <a:xfrm>
            <a:off x="762000" y="1676400"/>
            <a:ext cx="7772400" cy="4267200"/>
          </a:xfrm>
        </p:spPr>
        <p:txBody>
          <a:bodyPr>
            <a:normAutofit fontScale="92500" lnSpcReduction="20000"/>
          </a:bodyPr>
          <a:lstStyle/>
          <a:p>
            <a:r>
              <a:rPr lang="en-US" smtClean="0"/>
              <a:t>On the one hand, the ruling supports the right of municipalities to separately regulate marijuana operations within their territories</a:t>
            </a:r>
          </a:p>
          <a:p>
            <a:r>
              <a:rPr lang="en-US" smtClean="0"/>
              <a:t>On the other hand, the ruling avoids the thorny issue of conflict with federal law</a:t>
            </a:r>
          </a:p>
          <a:p>
            <a:r>
              <a:rPr lang="en-US" smtClean="0"/>
              <a:t>If a court decides that our locally grown pot initiative conflicts with the Controlled Substances Act, then it may be </a:t>
            </a:r>
            <a:r>
              <a:rPr lang="en-US" i="1" smtClean="0">
                <a:solidFill>
                  <a:srgbClr val="C00000"/>
                </a:solidFill>
              </a:rPr>
              <a:t>game over dude.</a:t>
            </a:r>
            <a:endParaRPr lang="en-US" i="1">
              <a:solidFill>
                <a:srgbClr val="C00000"/>
              </a:solidFill>
            </a:endParaRPr>
          </a:p>
        </p:txBody>
      </p:sp>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32</a:t>
            </a:fld>
            <a:endParaRPr lang="en-US" altLang="en-US" sz="1200"/>
          </a:p>
        </p:txBody>
      </p:sp>
    </p:spTree>
    <p:extLst>
      <p:ext uri="{BB962C8B-B14F-4D97-AF65-F5344CB8AC3E}">
        <p14:creationId xmlns:p14="http://schemas.microsoft.com/office/powerpoint/2010/main" val="1257420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Pot Sales in WA Still Groovy</a:t>
            </a:r>
          </a:p>
        </p:txBody>
      </p:sp>
      <p:sp>
        <p:nvSpPr>
          <p:cNvPr id="3" name="Content Placeholder 2"/>
          <p:cNvSpPr>
            <a:spLocks noGrp="1"/>
          </p:cNvSpPr>
          <p:nvPr>
            <p:ph idx="1"/>
          </p:nvPr>
        </p:nvSpPr>
        <p:spPr>
          <a:xfrm>
            <a:off x="762000" y="1676400"/>
            <a:ext cx="7772400" cy="4267200"/>
          </a:xfrm>
        </p:spPr>
        <p:txBody>
          <a:bodyPr>
            <a:normAutofit fontScale="92500"/>
          </a:bodyPr>
          <a:lstStyle/>
          <a:p>
            <a:r>
              <a:rPr lang="en-US" smtClean="0"/>
              <a:t>Rejoice therefore</a:t>
            </a:r>
          </a:p>
          <a:p>
            <a:r>
              <a:rPr lang="en-US" smtClean="0"/>
              <a:t>Pot, hash, dope, dank, score, swag, roach, cannabis, weed, reefer, ganja, etc. is still available in many towns near you.</a:t>
            </a:r>
          </a:p>
          <a:p>
            <a:endParaRPr lang="en-US" i="1" smtClean="0">
              <a:solidFill>
                <a:srgbClr val="C00000"/>
              </a:solidFill>
            </a:endParaRPr>
          </a:p>
          <a:p>
            <a:pPr marL="0" indent="0">
              <a:buNone/>
            </a:pPr>
            <a:r>
              <a:rPr lang="en-US" sz="2800" i="1" smtClean="0">
                <a:solidFill>
                  <a:srgbClr val="C00000"/>
                </a:solidFill>
              </a:rPr>
              <a:t>Legal Disclaimer: Paul Beattie’s Adding to and Presenting of Greg Wesner’s Slideshow on Cannabis in No Way Indicates That Mr. Beattie Ever Inhaled.</a:t>
            </a:r>
            <a:endParaRPr lang="en-US" sz="2800" i="1">
              <a:solidFill>
                <a:srgbClr val="C00000"/>
              </a:solidFill>
            </a:endParaRPr>
          </a:p>
        </p:txBody>
      </p:sp>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33</a:t>
            </a:fld>
            <a:endParaRPr lang="en-US" altLang="en-US" sz="1200"/>
          </a:p>
        </p:txBody>
      </p:sp>
    </p:spTree>
    <p:extLst>
      <p:ext uri="{BB962C8B-B14F-4D97-AF65-F5344CB8AC3E}">
        <p14:creationId xmlns:p14="http://schemas.microsoft.com/office/powerpoint/2010/main" val="691952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txBox="1">
            <a:spLocks noGrp="1" noChangeArrowheads="1"/>
          </p:cNvSpPr>
          <p:nvPr/>
        </p:nvSpPr>
        <p:spPr>
          <a:xfrm>
            <a:off x="9372600" y="56388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algn="ctr" eaLnBrk="0" fontAlgn="base" hangingPunct="0">
              <a:spcBef>
                <a:spcPct val="0"/>
              </a:spcBef>
              <a:spcAft>
                <a:spcPct val="0"/>
              </a:spcAft>
              <a:defRPr sz="3200">
                <a:solidFill>
                  <a:schemeClr val="tx1"/>
                </a:solidFill>
                <a:latin typeface="Tahoma" pitchFamily="34" charset="0"/>
              </a:defRPr>
            </a:lvl6pPr>
            <a:lvl7pPr marL="2971800" indent="-228600" algn="ctr" eaLnBrk="0" fontAlgn="base" hangingPunct="0">
              <a:spcBef>
                <a:spcPct val="0"/>
              </a:spcBef>
              <a:spcAft>
                <a:spcPct val="0"/>
              </a:spcAft>
              <a:defRPr sz="3200">
                <a:solidFill>
                  <a:schemeClr val="tx1"/>
                </a:solidFill>
                <a:latin typeface="Tahoma" pitchFamily="34" charset="0"/>
              </a:defRPr>
            </a:lvl7pPr>
            <a:lvl8pPr marL="3429000" indent="-228600" algn="ctr" eaLnBrk="0" fontAlgn="base" hangingPunct="0">
              <a:spcBef>
                <a:spcPct val="0"/>
              </a:spcBef>
              <a:spcAft>
                <a:spcPct val="0"/>
              </a:spcAft>
              <a:defRPr sz="3200">
                <a:solidFill>
                  <a:schemeClr val="tx1"/>
                </a:solidFill>
                <a:latin typeface="Tahoma" pitchFamily="34" charset="0"/>
              </a:defRPr>
            </a:lvl8pPr>
            <a:lvl9pPr marL="3886200" indent="-228600" algn="ctr" eaLnBrk="0" fontAlgn="base" hangingPunct="0">
              <a:spcBef>
                <a:spcPct val="0"/>
              </a:spcBef>
              <a:spcAft>
                <a:spcPct val="0"/>
              </a:spcAft>
              <a:defRPr sz="3200">
                <a:solidFill>
                  <a:schemeClr val="tx1"/>
                </a:solidFill>
                <a:latin typeface="Tahoma" pitchFamily="34" charset="0"/>
              </a:defRPr>
            </a:lvl9pPr>
          </a:lstStyle>
          <a:p>
            <a:pPr algn="r" eaLnBrk="1" hangingPunct="1"/>
            <a:endParaRPr lang="en-US" altLang="en-US" sz="1400">
              <a:solidFill>
                <a:schemeClr val="bg2"/>
              </a:solidFill>
            </a:endParaRPr>
          </a:p>
        </p:txBody>
      </p:sp>
      <p:sp>
        <p:nvSpPr>
          <p:cNvPr id="3075" name="Rectangle 2"/>
          <p:cNvSpPr>
            <a:spLocks noGrp="1" noChangeArrowheads="1"/>
          </p:cNvSpPr>
          <p:nvPr>
            <p:ph type="ctrTitle" idx="4294967295"/>
          </p:nvPr>
        </p:nvSpPr>
        <p:spPr>
          <a:xfrm>
            <a:off x="914400" y="2514600"/>
            <a:ext cx="7391400" cy="1143000"/>
          </a:xfrm>
        </p:spPr>
        <p:txBody>
          <a:bodyPr/>
          <a:lstStyle/>
          <a:p>
            <a:pPr algn="ctr" eaLnBrk="1" hangingPunct="1"/>
            <a:r>
              <a:rPr lang="en-US" altLang="en-US" sz="4200" smtClean="0"/>
              <a:t/>
            </a:r>
            <a:br>
              <a:rPr lang="en-US" altLang="en-US" sz="4200" smtClean="0"/>
            </a:br>
            <a:r>
              <a:rPr lang="en-US" altLang="en-US" sz="4200" smtClean="0"/>
              <a:t>What’s Wrong with this Marijuana Trademark? </a:t>
            </a:r>
            <a:br>
              <a:rPr lang="en-US" altLang="en-US" sz="4200" smtClean="0"/>
            </a:br>
            <a:r>
              <a:rPr lang="en-US" altLang="en-US" sz="4200" i="1" smtClean="0"/>
              <a:t>The Game!! </a:t>
            </a:r>
            <a:r>
              <a:rPr lang="en-US" altLang="en-US" sz="4200" baseline="30000" smtClean="0"/>
              <a:t>TM</a:t>
            </a:r>
          </a:p>
        </p:txBody>
      </p:sp>
      <p:sp>
        <p:nvSpPr>
          <p:cNvPr id="3076" name="Rectangle 3"/>
          <p:cNvSpPr>
            <a:spLocks noGrp="1" noChangeArrowheads="1"/>
          </p:cNvSpPr>
          <p:nvPr>
            <p:ph type="subTitle" idx="4294967295"/>
          </p:nvPr>
        </p:nvSpPr>
        <p:spPr>
          <a:xfrm>
            <a:off x="1066800" y="4114800"/>
            <a:ext cx="7162800" cy="1752600"/>
          </a:xfrm>
        </p:spPr>
        <p:txBody>
          <a:bodyPr/>
          <a:lstStyle/>
          <a:p>
            <a:pPr marL="0" indent="0" algn="ctr" eaLnBrk="1" hangingPunct="1">
              <a:buFontTx/>
              <a:buNone/>
            </a:pPr>
            <a:r>
              <a:rPr lang="en-US" altLang="en-US" smtClean="0"/>
              <a:t>Michael Atkins</a:t>
            </a:r>
            <a:br>
              <a:rPr lang="en-US" altLang="en-US" smtClean="0"/>
            </a:br>
            <a:r>
              <a:rPr lang="en-US" altLang="en-US" sz="2800" smtClean="0"/>
              <a:t>Atkins Intellectual Property, PLLC</a:t>
            </a:r>
          </a:p>
        </p:txBody>
      </p:sp>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34</a:t>
            </a:fld>
            <a:endParaRPr lang="en-US" altLang="en-US" sz="1200"/>
          </a:p>
        </p:txBody>
      </p:sp>
    </p:spTree>
    <p:extLst>
      <p:ext uri="{BB962C8B-B14F-4D97-AF65-F5344CB8AC3E}">
        <p14:creationId xmlns:p14="http://schemas.microsoft.com/office/powerpoint/2010/main" val="2757051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altLang="en-US" smtClean="0"/>
              <a:t>SATIVA-brand cannabis?</a:t>
            </a:r>
          </a:p>
        </p:txBody>
      </p:sp>
      <p:sp>
        <p:nvSpPr>
          <p:cNvPr id="540675" name="Rectangle 3"/>
          <p:cNvSpPr>
            <a:spLocks noGrp="1" noChangeArrowheads="1"/>
          </p:cNvSpPr>
          <p:nvPr>
            <p:ph type="body" idx="1"/>
          </p:nvPr>
        </p:nvSpPr>
        <p:spPr>
          <a:xfrm>
            <a:off x="1143000" y="1676400"/>
            <a:ext cx="7772400" cy="4419600"/>
          </a:xfrm>
        </p:spPr>
        <p:txBody>
          <a:bodyPr/>
          <a:lstStyle/>
          <a:p>
            <a:endParaRPr lang="en-US" altLang="en-US" sz="2800" smtClean="0"/>
          </a:p>
          <a:p>
            <a:endParaRPr lang="en-US" altLang="en-US" sz="2800" smtClean="0"/>
          </a:p>
          <a:p>
            <a:endParaRPr lang="en-US" altLang="en-US" sz="2800" smtClean="0"/>
          </a:p>
          <a:p>
            <a:endParaRPr lang="en-US" altLang="en-US" sz="2800" smtClean="0"/>
          </a:p>
          <a:p>
            <a:endParaRPr lang="en-US" altLang="en-US" sz="2800" smtClean="0"/>
          </a:p>
          <a:p>
            <a:endParaRPr lang="en-US" altLang="en-US" sz="2800" smtClean="0"/>
          </a:p>
          <a:p>
            <a:endParaRPr lang="en-US" altLang="en-US" sz="2800" smtClean="0"/>
          </a:p>
          <a:p>
            <a:r>
              <a:rPr lang="en-US" altLang="en-US" sz="2800" smtClean="0"/>
              <a:t>What’s wrong with this trademark?</a:t>
            </a:r>
          </a:p>
        </p:txBody>
      </p:sp>
      <p:pic>
        <p:nvPicPr>
          <p:cNvPr id="540677" name="Picture 5" descr="ANd9GcTwRBjv6C-vQ4uRyLLrFpGWvnbUBoViyzH1uXLDLbs861bqCakS"/>
          <p:cNvPicPr>
            <a:picLocks noChangeAspect="1" noChangeArrowheads="1"/>
          </p:cNvPicPr>
          <p:nvPr/>
        </p:nvPicPr>
        <p:blipFill>
          <a:blip r:embed="rId3"/>
          <a:srcRect/>
          <a:stretch>
            <a:fillRect/>
          </a:stretch>
        </p:blipFill>
        <p:spPr>
          <a:xfrm>
            <a:off x="2590800" y="1524000"/>
            <a:ext cx="3913188" cy="39131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35</a:t>
            </a:fld>
            <a:endParaRPr lang="en-US" altLang="en-US" sz="1200"/>
          </a:p>
        </p:txBody>
      </p:sp>
    </p:spTree>
    <p:extLst>
      <p:ext uri="{BB962C8B-B14F-4D97-AF65-F5344CB8AC3E}">
        <p14:creationId xmlns:p14="http://schemas.microsoft.com/office/powerpoint/2010/main" val="1650827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altLang="en-US" smtClean="0"/>
              <a:t>SATIVA-brand cannabis?</a:t>
            </a:r>
          </a:p>
        </p:txBody>
      </p:sp>
      <p:sp>
        <p:nvSpPr>
          <p:cNvPr id="541699" name="Rectangle 3"/>
          <p:cNvSpPr>
            <a:spLocks noGrp="1" noChangeArrowheads="1"/>
          </p:cNvSpPr>
          <p:nvPr>
            <p:ph type="body" idx="1"/>
          </p:nvPr>
        </p:nvSpPr>
        <p:spPr/>
        <p:txBody>
          <a:bodyPr/>
          <a:lstStyle/>
          <a:p>
            <a:r>
              <a:rPr lang="en-US" altLang="en-US" smtClean="0"/>
              <a:t>It’s generic!</a:t>
            </a:r>
          </a:p>
          <a:p>
            <a:pPr>
              <a:buFontTx/>
              <a:buNone/>
            </a:pPr>
            <a:endParaRPr lang="en-US" altLang="en-US" smtClean="0"/>
          </a:p>
          <a:p>
            <a:r>
              <a:rPr lang="en-US" altLang="en-US" smtClean="0"/>
              <a:t>Learn the lingo:</a:t>
            </a:r>
          </a:p>
          <a:p>
            <a:pPr lvl="1"/>
            <a:r>
              <a:rPr lang="en-US" altLang="en-US" smtClean="0"/>
              <a:t>“Indica” is another type of cannabis plant</a:t>
            </a:r>
          </a:p>
          <a:p>
            <a:pPr lvl="1"/>
            <a:r>
              <a:rPr lang="en-US" altLang="en-US" smtClean="0"/>
              <a:t>“Kush” is slang for indica</a:t>
            </a:r>
          </a:p>
          <a:p>
            <a:pPr lvl="1"/>
            <a:r>
              <a:rPr lang="en-US" altLang="en-US" smtClean="0"/>
              <a:t>Lots – and I mean lots – of other slang words for generic goods</a:t>
            </a:r>
          </a:p>
        </p:txBody>
      </p:sp>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36</a:t>
            </a:fld>
            <a:endParaRPr lang="en-US" altLang="en-US" sz="1200"/>
          </a:p>
        </p:txBody>
      </p:sp>
    </p:spTree>
    <p:extLst>
      <p:ext uri="{BB962C8B-B14F-4D97-AF65-F5344CB8AC3E}">
        <p14:creationId xmlns:p14="http://schemas.microsoft.com/office/powerpoint/2010/main" val="3733582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22363" y="228600"/>
            <a:ext cx="7793037" cy="1143000"/>
          </a:xfrm>
        </p:spPr>
        <p:txBody>
          <a:bodyPr/>
          <a:lstStyle/>
          <a:p>
            <a:r>
              <a:rPr lang="en-US" altLang="en-US" sz="4000" smtClean="0"/>
              <a:t>ROCKY MOUNTAIN HIGH for a marijuana dispensary?</a:t>
            </a:r>
          </a:p>
        </p:txBody>
      </p:sp>
      <p:pic>
        <p:nvPicPr>
          <p:cNvPr id="547844" name="Picture 4" descr="ROCKY MOUNTAIN HIGH logo"/>
          <p:cNvPicPr>
            <a:picLocks noChangeAspect="1" noChangeArrowheads="1"/>
          </p:cNvPicPr>
          <p:nvPr/>
        </p:nvPicPr>
        <p:blipFill>
          <a:blip r:embed="rId3"/>
          <a:srcRect/>
          <a:stretch>
            <a:fillRect/>
          </a:stretch>
        </p:blipFill>
        <p:spPr>
          <a:xfrm>
            <a:off x="2209800" y="1981200"/>
            <a:ext cx="4038600" cy="4019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37</a:t>
            </a:fld>
            <a:endParaRPr lang="en-US" altLang="en-US" sz="1200"/>
          </a:p>
        </p:txBody>
      </p:sp>
    </p:spTree>
    <p:extLst>
      <p:ext uri="{BB962C8B-B14F-4D97-AF65-F5344CB8AC3E}">
        <p14:creationId xmlns:p14="http://schemas.microsoft.com/office/powerpoint/2010/main" val="2197866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914400" y="228600"/>
            <a:ext cx="7793037" cy="1143000"/>
          </a:xfrm>
        </p:spPr>
        <p:txBody>
          <a:bodyPr/>
          <a:lstStyle/>
          <a:p>
            <a:r>
              <a:rPr lang="en-US" altLang="en-US" sz="4000" smtClean="0"/>
              <a:t>ROCKY MOUNTAIN HIGH for a marijuana dispensary?</a:t>
            </a:r>
          </a:p>
        </p:txBody>
      </p:sp>
      <p:sp>
        <p:nvSpPr>
          <p:cNvPr id="548867" name="Rectangle 3"/>
          <p:cNvSpPr>
            <a:spLocks noGrp="1" noChangeArrowheads="1"/>
          </p:cNvSpPr>
          <p:nvPr>
            <p:ph type="body" idx="1"/>
          </p:nvPr>
        </p:nvSpPr>
        <p:spPr>
          <a:xfrm>
            <a:off x="838200" y="1676400"/>
            <a:ext cx="7772400" cy="4267200"/>
          </a:xfrm>
        </p:spPr>
        <p:txBody>
          <a:bodyPr/>
          <a:lstStyle/>
          <a:p>
            <a:r>
              <a:rPr lang="en-US" altLang="en-US" smtClean="0"/>
              <a:t>If it’s for a </a:t>
            </a:r>
            <a:r>
              <a:rPr lang="en-US" altLang="en-US" u="sng" smtClean="0"/>
              <a:t>Seattle</a:t>
            </a:r>
            <a:r>
              <a:rPr lang="en-US" altLang="en-US" smtClean="0"/>
              <a:t> dispensary, it might be geographically deceptively misdescriptive</a:t>
            </a:r>
          </a:p>
          <a:p>
            <a:pPr algn="r"/>
            <a:r>
              <a:rPr lang="en-US" altLang="en-US" smtClean="0"/>
              <a:t>Section 2(e)(3)</a:t>
            </a:r>
          </a:p>
          <a:p>
            <a:r>
              <a:rPr lang="en-US" altLang="en-US" smtClean="0"/>
              <a:t>If it’s for a </a:t>
            </a:r>
            <a:r>
              <a:rPr lang="en-US" altLang="en-US" u="sng" smtClean="0"/>
              <a:t>Denver</a:t>
            </a:r>
            <a:r>
              <a:rPr lang="en-US" altLang="en-US" smtClean="0"/>
              <a:t> dispensary, it might be geographically descriptive</a:t>
            </a:r>
          </a:p>
          <a:p>
            <a:pPr algn="r"/>
            <a:r>
              <a:rPr lang="en-US" altLang="en-US" smtClean="0"/>
              <a:t>Section 2(e)(2)</a:t>
            </a:r>
          </a:p>
        </p:txBody>
      </p:sp>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38</a:t>
            </a:fld>
            <a:endParaRPr lang="en-US" altLang="en-US" sz="1200"/>
          </a:p>
        </p:txBody>
      </p:sp>
    </p:spTree>
    <p:extLst>
      <p:ext uri="{BB962C8B-B14F-4D97-AF65-F5344CB8AC3E}">
        <p14:creationId xmlns:p14="http://schemas.microsoft.com/office/powerpoint/2010/main" val="2130276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altLang="en-US" smtClean="0"/>
              <a:t>CHARLIE SHEEN cannabis?</a:t>
            </a:r>
          </a:p>
        </p:txBody>
      </p:sp>
      <p:sp>
        <p:nvSpPr>
          <p:cNvPr id="543747" name="Rectangle 3"/>
          <p:cNvSpPr>
            <a:spLocks noGrp="1" noChangeArrowheads="1"/>
          </p:cNvSpPr>
          <p:nvPr>
            <p:ph type="body" idx="1"/>
          </p:nvPr>
        </p:nvSpPr>
        <p:spPr/>
        <p:txBody>
          <a:bodyPr/>
          <a:lstStyle/>
          <a:p>
            <a:endParaRPr lang="en-US" altLang="en-US" smtClean="0"/>
          </a:p>
        </p:txBody>
      </p:sp>
      <p:sp>
        <p:nvSpPr>
          <p:cNvPr id="543749" name="AutoShape 5" descr="Z"/>
          <p:cNvSpPr>
            <a:spLocks noChangeAspect="1" noChangeArrowheads="1"/>
          </p:cNvSpPr>
          <p:nvPr/>
        </p:nvSpPr>
        <p:spPr>
          <a:xfrm>
            <a:off x="2541588" y="1906588"/>
            <a:ext cx="4060825" cy="30448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751" name="AutoShape 7" descr="Z"/>
          <p:cNvSpPr>
            <a:spLocks noChangeAspect="1" noChangeArrowheads="1"/>
          </p:cNvSpPr>
          <p:nvPr/>
        </p:nvSpPr>
        <p:spPr>
          <a:xfrm>
            <a:off x="2287588" y="0"/>
            <a:ext cx="4060825" cy="30448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43752" name="Picture 8" descr="Charlie Sheen"/>
          <p:cNvPicPr>
            <a:picLocks noChangeAspect="1" noChangeArrowheads="1"/>
          </p:cNvPicPr>
          <p:nvPr/>
        </p:nvPicPr>
        <p:blipFill>
          <a:blip r:embed="rId3"/>
          <a:srcRect/>
          <a:stretch>
            <a:fillRect/>
          </a:stretch>
        </p:blipFill>
        <p:spPr>
          <a:xfrm>
            <a:off x="4495800" y="1420813"/>
            <a:ext cx="4114800" cy="3084512"/>
          </a:xfrm>
          <a:prstGeom prst="rect">
            <a:avLst/>
          </a:prstGeom>
          <a:noFill/>
          <a:extLst>
            <a:ext uri="{909E8E84-426E-40DD-AFC4-6F175D3DCCD1}">
              <a14:hiddenFill xmlns:a14="http://schemas.microsoft.com/office/drawing/2010/main">
                <a:solidFill>
                  <a:srgbClr val="FFFFFF"/>
                </a:solidFill>
              </a14:hiddenFill>
            </a:ext>
          </a:extLst>
        </p:spPr>
      </p:pic>
      <p:sp>
        <p:nvSpPr>
          <p:cNvPr id="543754" name="AutoShape 10" descr="Z"/>
          <p:cNvSpPr>
            <a:spLocks noChangeAspect="1" noChangeArrowheads="1"/>
          </p:cNvSpPr>
          <p:nvPr/>
        </p:nvSpPr>
        <p:spPr>
          <a:xfrm>
            <a:off x="4421188" y="3278188"/>
            <a:ext cx="301625" cy="3016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43755" name="Picture 11" descr="Charlie Sheen2"/>
          <p:cNvPicPr>
            <a:picLocks noChangeAspect="1" noChangeArrowheads="1"/>
          </p:cNvPicPr>
          <p:nvPr/>
        </p:nvPicPr>
        <p:blipFill>
          <a:blip r:embed="rId4"/>
          <a:srcRect/>
          <a:stretch>
            <a:fillRect/>
          </a:stretch>
        </p:blipFill>
        <p:spPr>
          <a:xfrm>
            <a:off x="838200" y="1447800"/>
            <a:ext cx="365760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543756" name="Picture 12" descr="imagesCAAQC9DV"/>
          <p:cNvPicPr>
            <a:picLocks noChangeAspect="1" noChangeArrowheads="1"/>
          </p:cNvPicPr>
          <p:nvPr/>
        </p:nvPicPr>
        <p:blipFill>
          <a:blip r:embed="rId5"/>
          <a:srcRect/>
          <a:stretch>
            <a:fillRect/>
          </a:stretch>
        </p:blipFill>
        <p:spPr>
          <a:xfrm>
            <a:off x="914400" y="36576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43757" name="Picture 13" descr="imagesCAG0ZPPM"/>
          <p:cNvPicPr>
            <a:picLocks noChangeAspect="1" noChangeArrowheads="1"/>
          </p:cNvPicPr>
          <p:nvPr/>
        </p:nvPicPr>
        <p:blipFill>
          <a:blip r:embed="rId6"/>
          <a:srcRect/>
          <a:stretch>
            <a:fillRect/>
          </a:stretch>
        </p:blipFill>
        <p:spPr>
          <a:xfrm>
            <a:off x="3048000" y="3881438"/>
            <a:ext cx="3886200" cy="2900362"/>
          </a:xfrm>
          <a:prstGeom prst="rect">
            <a:avLst/>
          </a:prstGeom>
          <a:noFill/>
          <a:extLst>
            <a:ext uri="{909E8E84-426E-40DD-AFC4-6F175D3DCCD1}">
              <a14:hiddenFill xmlns:a14="http://schemas.microsoft.com/office/drawing/2010/main">
                <a:solidFill>
                  <a:srgbClr val="FFFFFF"/>
                </a:solidFill>
              </a14:hiddenFill>
            </a:ext>
          </a:extLst>
        </p:spPr>
      </p:pic>
      <p:pic>
        <p:nvPicPr>
          <p:cNvPr id="543759" name="Picture 15" descr="imagesCAVCVTAR"/>
          <p:cNvPicPr>
            <a:picLocks noChangeAspect="1" noChangeArrowheads="1"/>
          </p:cNvPicPr>
          <p:nvPr/>
        </p:nvPicPr>
        <p:blipFill>
          <a:blip r:embed="rId7"/>
          <a:srcRect/>
          <a:stretch>
            <a:fillRect/>
          </a:stretch>
        </p:blipFill>
        <p:spPr>
          <a:xfrm>
            <a:off x="7010400" y="4419600"/>
            <a:ext cx="1503363" cy="2006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39</a:t>
            </a:fld>
            <a:endParaRPr lang="en-US" altLang="en-US" sz="1200"/>
          </a:p>
        </p:txBody>
      </p:sp>
    </p:spTree>
    <p:extLst>
      <p:ext uri="{BB962C8B-B14F-4D97-AF65-F5344CB8AC3E}">
        <p14:creationId xmlns:p14="http://schemas.microsoft.com/office/powerpoint/2010/main" val="1275116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685800" y="152400"/>
            <a:ext cx="8077200" cy="1143000"/>
          </a:xfrm>
        </p:spPr>
        <p:txBody>
          <a:bodyPr/>
          <a:lstStyle/>
          <a:p>
            <a:r>
              <a:rPr lang="en-US" altLang="en-US" sz="4000" smtClean="0"/>
              <a:t>Marijuana defined for TM purposes</a:t>
            </a:r>
          </a:p>
        </p:txBody>
      </p:sp>
      <p:sp>
        <p:nvSpPr>
          <p:cNvPr id="516099" name="Rectangle 3"/>
          <p:cNvSpPr>
            <a:spLocks noGrp="1" noChangeArrowheads="1"/>
          </p:cNvSpPr>
          <p:nvPr>
            <p:ph type="body" idx="1"/>
          </p:nvPr>
        </p:nvSpPr>
        <p:spPr>
          <a:xfrm>
            <a:off x="1143000" y="1676400"/>
            <a:ext cx="7772400" cy="4572000"/>
          </a:xfrm>
        </p:spPr>
        <p:txBody>
          <a:bodyPr/>
          <a:lstStyle/>
          <a:p>
            <a:pPr>
              <a:lnSpc>
                <a:spcPct val="90000"/>
              </a:lnSpc>
            </a:pPr>
            <a:r>
              <a:rPr lang="en-US" altLang="en-US" sz="2800" smtClean="0"/>
              <a:t>Includes:</a:t>
            </a:r>
          </a:p>
          <a:p>
            <a:pPr lvl="1">
              <a:lnSpc>
                <a:spcPct val="90000"/>
              </a:lnSpc>
            </a:pPr>
            <a:r>
              <a:rPr lang="en-US" altLang="en-US" sz="2600" smtClean="0"/>
              <a:t>Marijuana/cannabis</a:t>
            </a:r>
          </a:p>
          <a:p>
            <a:pPr lvl="1">
              <a:lnSpc>
                <a:spcPct val="90000"/>
              </a:lnSpc>
            </a:pPr>
            <a:r>
              <a:rPr lang="en-US" altLang="en-US" sz="2600" smtClean="0"/>
              <a:t>Goods containing marijuana/cannabis, </a:t>
            </a:r>
            <a:br>
              <a:rPr lang="en-US" altLang="en-US" sz="2600" smtClean="0"/>
            </a:br>
            <a:r>
              <a:rPr lang="en-US" altLang="en-US" sz="2600" i="1" smtClean="0"/>
              <a:t>e.g.,</a:t>
            </a:r>
            <a:r>
              <a:rPr lang="en-US" altLang="en-US" sz="2600" smtClean="0"/>
              <a:t> baked goods, drinks, butter, and other “infused” edibles</a:t>
            </a:r>
          </a:p>
          <a:p>
            <a:pPr lvl="2">
              <a:lnSpc>
                <a:spcPct val="90000"/>
              </a:lnSpc>
            </a:pPr>
            <a:r>
              <a:rPr lang="en-US" altLang="en-US" smtClean="0"/>
              <a:t>Oils, resins, balms</a:t>
            </a:r>
          </a:p>
          <a:p>
            <a:pPr lvl="2">
              <a:lnSpc>
                <a:spcPct val="90000"/>
              </a:lnSpc>
            </a:pPr>
            <a:r>
              <a:rPr lang="en-US" altLang="en-US" smtClean="0"/>
              <a:t>Plants, seeds</a:t>
            </a:r>
          </a:p>
          <a:p>
            <a:pPr>
              <a:lnSpc>
                <a:spcPct val="90000"/>
              </a:lnSpc>
            </a:pPr>
            <a:r>
              <a:rPr lang="en-US" altLang="en-US" sz="2800" smtClean="0"/>
              <a:t>Does not include hemp (unless hemp contains THC)</a:t>
            </a:r>
          </a:p>
          <a:p>
            <a:pPr lvl="1">
              <a:lnSpc>
                <a:spcPct val="90000"/>
              </a:lnSpc>
            </a:pPr>
            <a:r>
              <a:rPr lang="en-US" altLang="en-US" sz="2600" smtClean="0"/>
              <a:t>Textiles and edibles registrable</a:t>
            </a:r>
          </a:p>
          <a:p>
            <a:pPr lvl="1">
              <a:lnSpc>
                <a:spcPct val="90000"/>
              </a:lnSpc>
            </a:pPr>
            <a:endParaRPr lang="en-US" altLang="en-US" sz="2600" smtClean="0"/>
          </a:p>
          <a:p>
            <a:pPr>
              <a:lnSpc>
                <a:spcPct val="90000"/>
              </a:lnSpc>
            </a:pPr>
            <a:endParaRPr lang="en-US" altLang="en-US" sz="2100" smtClean="0"/>
          </a:p>
        </p:txBody>
      </p:sp>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4</a:t>
            </a:fld>
            <a:endParaRPr lang="en-US" altLang="en-US" sz="12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altLang="en-US" smtClean="0"/>
              <a:t>CHARLIE SHEEN cannabis?</a:t>
            </a:r>
          </a:p>
        </p:txBody>
      </p:sp>
      <p:sp>
        <p:nvSpPr>
          <p:cNvPr id="544771" name="Rectangle 3"/>
          <p:cNvSpPr>
            <a:spLocks noGrp="1" noChangeArrowheads="1"/>
          </p:cNvSpPr>
          <p:nvPr>
            <p:ph type="body" idx="1"/>
          </p:nvPr>
        </p:nvSpPr>
        <p:spPr>
          <a:xfrm>
            <a:off x="1143000" y="1676400"/>
            <a:ext cx="4419600" cy="4267200"/>
          </a:xfrm>
        </p:spPr>
        <p:txBody>
          <a:bodyPr/>
          <a:lstStyle/>
          <a:p>
            <a:pPr>
              <a:lnSpc>
                <a:spcPct val="80000"/>
              </a:lnSpc>
            </a:pPr>
            <a:r>
              <a:rPr lang="en-US" altLang="en-US" sz="2800" smtClean="0"/>
              <a:t>False designation of origin</a:t>
            </a:r>
          </a:p>
          <a:p>
            <a:pPr>
              <a:lnSpc>
                <a:spcPct val="80000"/>
              </a:lnSpc>
            </a:pPr>
            <a:r>
              <a:rPr lang="en-US" altLang="en-US" sz="2800" smtClean="0"/>
              <a:t>Violates personality rights laws</a:t>
            </a:r>
          </a:p>
          <a:p>
            <a:pPr lvl="1">
              <a:lnSpc>
                <a:spcPct val="80000"/>
              </a:lnSpc>
            </a:pPr>
            <a:r>
              <a:rPr lang="en-US" altLang="en-US" sz="2600" smtClean="0"/>
              <a:t>RCW 63.60.010: “Every individual … has a property right in the use of his or her name, voice signature, photograph, or likeness.”</a:t>
            </a:r>
          </a:p>
        </p:txBody>
      </p:sp>
      <p:sp>
        <p:nvSpPr>
          <p:cNvPr id="544775" name="AutoShape 7" descr="Z"/>
          <p:cNvSpPr>
            <a:spLocks noChangeAspect="1" noChangeArrowheads="1"/>
          </p:cNvSpPr>
          <p:nvPr/>
        </p:nvSpPr>
        <p:spPr>
          <a:xfrm>
            <a:off x="4421188" y="3278188"/>
            <a:ext cx="301625" cy="3016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44780" name="Picture 12" descr="Woody's Fave"/>
          <p:cNvPicPr>
            <a:picLocks noChangeAspect="1" noChangeArrowheads="1"/>
          </p:cNvPicPr>
          <p:nvPr/>
        </p:nvPicPr>
        <p:blipFill>
          <a:blip r:embed="rId3"/>
          <a:srcRect/>
          <a:stretch>
            <a:fillRect/>
          </a:stretch>
        </p:blipFill>
        <p:spPr>
          <a:xfrm>
            <a:off x="5718175" y="1600200"/>
            <a:ext cx="2968625"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40</a:t>
            </a:fld>
            <a:endParaRPr lang="en-US" altLang="en-US" sz="1200"/>
          </a:p>
        </p:txBody>
      </p:sp>
    </p:spTree>
    <p:extLst>
      <p:ext uri="{BB962C8B-B14F-4D97-AF65-F5344CB8AC3E}">
        <p14:creationId xmlns:p14="http://schemas.microsoft.com/office/powerpoint/2010/main" val="3021846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ltLang="en-US" smtClean="0"/>
              <a:t>Parody candy names?</a:t>
            </a:r>
          </a:p>
        </p:txBody>
      </p:sp>
      <p:sp>
        <p:nvSpPr>
          <p:cNvPr id="546819" name="Rectangle 3"/>
          <p:cNvSpPr>
            <a:spLocks noGrp="1" noChangeArrowheads="1"/>
          </p:cNvSpPr>
          <p:nvPr>
            <p:ph type="body" idx="1"/>
          </p:nvPr>
        </p:nvSpPr>
        <p:spPr/>
        <p:txBody>
          <a:bodyPr/>
          <a:lstStyle/>
          <a:p>
            <a:pPr>
              <a:buFontTx/>
              <a:buNone/>
            </a:pPr>
            <a:endParaRPr lang="en-US" altLang="en-US" smtClean="0"/>
          </a:p>
        </p:txBody>
      </p:sp>
      <p:sp>
        <p:nvSpPr>
          <p:cNvPr id="546820" name="AutoShape 4" descr="Z"/>
          <p:cNvSpPr>
            <a:spLocks noChangeAspect="1" noChangeArrowheads="1"/>
          </p:cNvSpPr>
          <p:nvPr/>
        </p:nvSpPr>
        <p:spPr>
          <a:xfrm>
            <a:off x="4421188" y="3278188"/>
            <a:ext cx="301625" cy="3016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46821" name="Picture 5" descr="Candy Parody"/>
          <p:cNvPicPr>
            <a:picLocks noChangeAspect="1" noChangeArrowheads="1"/>
          </p:cNvPicPr>
          <p:nvPr/>
        </p:nvPicPr>
        <p:blipFill>
          <a:blip r:embed="rId3"/>
          <a:srcRect/>
          <a:stretch>
            <a:fillRect/>
          </a:stretch>
        </p:blipFill>
        <p:spPr>
          <a:xfrm>
            <a:off x="685800" y="1524000"/>
            <a:ext cx="5499100" cy="4121150"/>
          </a:xfrm>
          <a:prstGeom prst="rect">
            <a:avLst/>
          </a:prstGeom>
          <a:noFill/>
          <a:extLst>
            <a:ext uri="{909E8E84-426E-40DD-AFC4-6F175D3DCCD1}">
              <a14:hiddenFill xmlns:a14="http://schemas.microsoft.com/office/drawing/2010/main">
                <a:solidFill>
                  <a:srgbClr val="FFFFFF"/>
                </a:solidFill>
              </a14:hiddenFill>
            </a:ext>
          </a:extLst>
        </p:spPr>
      </p:pic>
      <p:pic>
        <p:nvPicPr>
          <p:cNvPr id="546822" name="Picture 6" descr="Krondike Photo"/>
          <p:cNvPicPr>
            <a:picLocks noChangeAspect="1" noChangeArrowheads="1"/>
          </p:cNvPicPr>
          <p:nvPr/>
        </p:nvPicPr>
        <p:blipFill>
          <a:blip r:embed="rId4"/>
          <a:srcRect/>
          <a:stretch>
            <a:fillRect/>
          </a:stretch>
        </p:blipFill>
        <p:spPr>
          <a:xfrm>
            <a:off x="6172200" y="1417638"/>
            <a:ext cx="2667000" cy="2163762"/>
          </a:xfrm>
          <a:prstGeom prst="rect">
            <a:avLst/>
          </a:prstGeom>
          <a:noFill/>
          <a:extLst>
            <a:ext uri="{909E8E84-426E-40DD-AFC4-6F175D3DCCD1}">
              <a14:hiddenFill xmlns:a14="http://schemas.microsoft.com/office/drawing/2010/main">
                <a:solidFill>
                  <a:srgbClr val="FFFFFF"/>
                </a:solidFill>
              </a14:hiddenFill>
            </a:ext>
          </a:extLst>
        </p:spPr>
      </p:pic>
      <p:pic>
        <p:nvPicPr>
          <p:cNvPr id="546823" name="Picture 7" descr="Reeces's Parody Photo"/>
          <p:cNvPicPr>
            <a:picLocks noChangeAspect="1" noChangeArrowheads="1"/>
          </p:cNvPicPr>
          <p:nvPr/>
        </p:nvPicPr>
        <p:blipFill>
          <a:blip r:embed="rId5"/>
          <a:srcRect/>
          <a:stretch>
            <a:fillRect/>
          </a:stretch>
        </p:blipFill>
        <p:spPr>
          <a:xfrm>
            <a:off x="5029200" y="3733800"/>
            <a:ext cx="4038600" cy="23923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41</a:t>
            </a:fld>
            <a:endParaRPr lang="en-US" altLang="en-US" sz="1200"/>
          </a:p>
        </p:txBody>
      </p:sp>
    </p:spTree>
    <p:extLst>
      <p:ext uri="{BB962C8B-B14F-4D97-AF65-F5344CB8AC3E}">
        <p14:creationId xmlns:p14="http://schemas.microsoft.com/office/powerpoint/2010/main" val="3562715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altLang="en-US" smtClean="0"/>
              <a:t>Parody candy names?</a:t>
            </a:r>
          </a:p>
        </p:txBody>
      </p:sp>
      <p:sp>
        <p:nvSpPr>
          <p:cNvPr id="549891" name="Rectangle 3"/>
          <p:cNvSpPr>
            <a:spLocks noGrp="1" noChangeArrowheads="1"/>
          </p:cNvSpPr>
          <p:nvPr>
            <p:ph type="body" idx="1"/>
          </p:nvPr>
        </p:nvSpPr>
        <p:spPr>
          <a:xfrm>
            <a:off x="1143000" y="1676400"/>
            <a:ext cx="7772400" cy="4419600"/>
          </a:xfrm>
        </p:spPr>
        <p:txBody>
          <a:bodyPr/>
          <a:lstStyle/>
          <a:p>
            <a:r>
              <a:rPr lang="en-US" altLang="en-US" smtClean="0"/>
              <a:t>They’re not a parody at all!</a:t>
            </a:r>
          </a:p>
          <a:p>
            <a:pPr lvl="1"/>
            <a:r>
              <a:rPr lang="en-US" altLang="en-US" smtClean="0"/>
              <a:t>Parody requires simultaneous contradictory message + criticism about trademark owner. Otherwise, it’s “brandalism”</a:t>
            </a:r>
          </a:p>
          <a:p>
            <a:pPr lvl="1"/>
            <a:r>
              <a:rPr lang="en-US" altLang="en-US" smtClean="0"/>
              <a:t>So doesn’t constitute fair use</a:t>
            </a:r>
          </a:p>
          <a:p>
            <a:r>
              <a:rPr lang="en-US" altLang="en-US" smtClean="0"/>
              <a:t>Trademark infringement/false designation of origin</a:t>
            </a:r>
          </a:p>
          <a:p>
            <a:r>
              <a:rPr lang="en-US" altLang="en-US" smtClean="0"/>
              <a:t>Dilution of famous trademark</a:t>
            </a:r>
          </a:p>
        </p:txBody>
      </p:sp>
      <p:sp>
        <p:nvSpPr>
          <p:cNvPr id="549892" name="AutoShape 4" descr="Z"/>
          <p:cNvSpPr>
            <a:spLocks noChangeAspect="1" noChangeArrowheads="1"/>
          </p:cNvSpPr>
          <p:nvPr/>
        </p:nvSpPr>
        <p:spPr>
          <a:xfrm>
            <a:off x="4421188" y="3278188"/>
            <a:ext cx="301625" cy="3016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42</a:t>
            </a:fld>
            <a:endParaRPr lang="en-US" altLang="en-US" sz="1200"/>
          </a:p>
        </p:txBody>
      </p:sp>
    </p:spTree>
    <p:extLst>
      <p:ext uri="{BB962C8B-B14F-4D97-AF65-F5344CB8AC3E}">
        <p14:creationId xmlns:p14="http://schemas.microsoft.com/office/powerpoint/2010/main" val="2361469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6E615789-5554-46BF-AFD3-67DC09B76FA8}" type="slidenum">
              <a:rPr lang="en-US" altLang="en-US"/>
              <a:t>43</a:t>
            </a:fld>
            <a:endParaRPr lang="en-US" altLang="en-US"/>
          </a:p>
        </p:txBody>
      </p:sp>
      <p:sp>
        <p:nvSpPr>
          <p:cNvPr id="6" name="Title 1"/>
          <p:cNvSpPr txBox="1">
            <a:spLocks/>
          </p:cNvSpPr>
          <p:nvPr/>
        </p:nvSpPr>
        <p:spPr>
          <a:xfrm>
            <a:off x="990600" y="2209800"/>
            <a:ext cx="777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sz="3600" kern="0" dirty="0"/>
              <a:t>Recent Marijuana Trademark </a:t>
            </a:r>
            <a:r>
              <a:rPr lang="en-US" sz="3600" kern="0" dirty="0" smtClean="0"/>
              <a:t>Litigation</a:t>
            </a:r>
          </a:p>
          <a:p>
            <a:r>
              <a:rPr lang="en-US" sz="3600" kern="0" dirty="0" smtClean="0"/>
              <a:t/>
            </a:r>
            <a:br>
              <a:rPr lang="en-US" sz="3600" kern="0" dirty="0" smtClean="0"/>
            </a:br>
            <a:r>
              <a:rPr lang="en-US" sz="3100" kern="0" dirty="0" smtClean="0">
                <a:solidFill>
                  <a:schemeClr val="tx1"/>
                </a:solidFill>
              </a:rPr>
              <a:t>Antoine </a:t>
            </a:r>
            <a:r>
              <a:rPr lang="en-US" sz="3100" kern="0" dirty="0">
                <a:solidFill>
                  <a:schemeClr val="tx1"/>
                </a:solidFill>
              </a:rPr>
              <a:t>McNamara, Carmen Wong</a:t>
            </a:r>
          </a:p>
          <a:p>
            <a:r>
              <a:rPr lang="en-US" sz="2700" kern="0" dirty="0" smtClean="0">
                <a:solidFill>
                  <a:schemeClr val="tx1"/>
                </a:solidFill>
              </a:rPr>
              <a:t>Perkins </a:t>
            </a:r>
            <a:r>
              <a:rPr lang="en-US" sz="2700" kern="0" dirty="0">
                <a:solidFill>
                  <a:schemeClr val="tx1"/>
                </a:solidFill>
              </a:rPr>
              <a:t>Coie LLP</a:t>
            </a:r>
          </a:p>
          <a:p>
            <a:endParaRPr lang="en-US" sz="2700" kern="0" dirty="0">
              <a:solidFill>
                <a:schemeClr val="tx1"/>
              </a:solidFill>
            </a:endParaRPr>
          </a:p>
        </p:txBody>
      </p:sp>
    </p:spTree>
    <p:extLst>
      <p:ext uri="{BB962C8B-B14F-4D97-AF65-F5344CB8AC3E}">
        <p14:creationId xmlns:p14="http://schemas.microsoft.com/office/powerpoint/2010/main" val="3027321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t>The Hershey Company</a:t>
            </a:r>
            <a:r>
              <a:rPr lang="en-US" sz="2800" dirty="0" smtClean="0"/>
              <a:t> cases</a:t>
            </a:r>
            <a:endParaRPr lang="en-US" sz="2800" dirty="0"/>
          </a:p>
        </p:txBody>
      </p:sp>
      <p:pic>
        <p:nvPicPr>
          <p:cNvPr id="3074" name="Picture 2" descr="C:\Users\mcnaa\Box Sync\Inn of Court\Marijuana\Hershey\Hershey.jpg"/>
          <p:cNvPicPr>
            <a:picLocks noChangeAspect="1" noChangeArrowheads="1"/>
          </p:cNvPicPr>
          <p:nvPr/>
        </p:nvPicPr>
        <p:blipFill>
          <a:blip r:embed="rId3"/>
          <a:srcRect t="31837" b="32789"/>
          <a:stretch>
            <a:fillRect/>
          </a:stretch>
        </p:blipFill>
        <p:spPr>
          <a:xfrm>
            <a:off x="1143000" y="1536440"/>
            <a:ext cx="6858000" cy="2425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srcRect/>
          <a:stretch>
            <a:fillRect/>
          </a:stretch>
        </p:blipFill>
        <p:spPr>
          <a:xfrm>
            <a:off x="1219200" y="5257800"/>
            <a:ext cx="2971800" cy="132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mcnaa\Box Sync\Inn of Court\Marijuana\Hershey\Heath bar.jpg"/>
          <p:cNvPicPr>
            <a:picLocks noChangeAspect="1" noChangeArrowheads="1"/>
          </p:cNvPicPr>
          <p:nvPr/>
        </p:nvPicPr>
        <p:blipFill>
          <a:blip r:embed="rId5"/>
          <a:srcRect t="28882" b="29710"/>
          <a:stretch>
            <a:fillRect/>
          </a:stretch>
        </p:blipFill>
        <p:spPr>
          <a:xfrm>
            <a:off x="762000" y="4114800"/>
            <a:ext cx="4040280" cy="11099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cnaa\Box Sync\Inn of Court\Marijuana\Hershey\Mr. Goodbar.png"/>
          <p:cNvPicPr>
            <a:picLocks noChangeAspect="1" noChangeArrowheads="1"/>
          </p:cNvPicPr>
          <p:nvPr/>
        </p:nvPicPr>
        <p:blipFill>
          <a:blip r:embed="rId6"/>
          <a:srcRect/>
          <a:stretch>
            <a:fillRect/>
          </a:stretch>
        </p:blipFill>
        <p:spPr>
          <a:xfrm>
            <a:off x="4685131" y="5361734"/>
            <a:ext cx="3239669" cy="125344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cnaa\Box Sync\Inn of Court\Marijuana\Hershey\almond joy.jpg"/>
          <p:cNvPicPr>
            <a:picLocks noChangeAspect="1" noChangeArrowheads="1"/>
          </p:cNvPicPr>
          <p:nvPr/>
        </p:nvPicPr>
        <p:blipFill>
          <a:blip r:embed="rId7"/>
          <a:srcRect t="37288" b="36667"/>
          <a:stretch>
            <a:fillRect/>
          </a:stretch>
        </p:blipFill>
        <p:spPr>
          <a:xfrm>
            <a:off x="4724400" y="4139682"/>
            <a:ext cx="4000500" cy="10419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3"/>
          <p:cNvSpPr>
            <a:spLocks noGrp="1" noChangeArrowheads="1"/>
          </p:cNvSpPr>
          <p:nvPr>
            <p:ph type="sldNum" sz="quarter" idx="10"/>
          </p:nvPr>
        </p:nvSpPr>
        <p:spPr>
          <a:xfrm>
            <a:off x="8305800" y="6172200"/>
            <a:ext cx="533400" cy="457200"/>
          </a:xfrm>
        </p:spPr>
        <p:txBody>
          <a:bodyPr/>
          <a:lstStyle/>
          <a:p>
            <a:fld id="{27623027-A4E6-4961-9215-1F59BA43932E}" type="slidenum">
              <a:rPr lang="en-US" altLang="en-US"/>
              <a:t>44</a:t>
            </a:fld>
            <a:endParaRPr lang="en-US" altLang="en-US"/>
          </a:p>
        </p:txBody>
      </p:sp>
    </p:spTree>
    <p:extLst>
      <p:ext uri="{BB962C8B-B14F-4D97-AF65-F5344CB8AC3E}">
        <p14:creationId xmlns:p14="http://schemas.microsoft.com/office/powerpoint/2010/main" val="417620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bg/>
                                          </p:spTgt>
                                        </p:tgtEl>
                                        <p:attrNameLst>
                                          <p:attrName>style.visibility</p:attrName>
                                        </p:attrNameLst>
                                      </p:cBhvr>
                                      <p:to>
                                        <p:strVal val="visible"/>
                                      </p:to>
                                    </p:set>
                                    <p:animEffect transition="in" filter="fade">
                                      <p:cBhvr>
                                        <p:cTn id="7" dur="500"/>
                                        <p:tgtEl>
                                          <p:spTgt spid="307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5">
                                            <p:bg/>
                                          </p:spTgt>
                                        </p:tgtEl>
                                        <p:attrNameLst>
                                          <p:attrName>style.visibility</p:attrName>
                                        </p:attrNameLst>
                                      </p:cBhvr>
                                      <p:to>
                                        <p:strVal val="visible"/>
                                      </p:to>
                                    </p:set>
                                    <p:animEffect transition="in" filter="fade">
                                      <p:cBhvr>
                                        <p:cTn id="15" dur="500"/>
                                        <p:tgtEl>
                                          <p:spTgt spid="3075">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bg/>
                                          </p:spTgt>
                                        </p:tgtEl>
                                        <p:attrNameLst>
                                          <p:attrName>style.visibility</p:attrName>
                                        </p:attrNameLst>
                                      </p:cBhvr>
                                      <p:to>
                                        <p:strVal val="visible"/>
                                      </p:to>
                                    </p:set>
                                    <p:animEffect transition="in" filter="fade">
                                      <p:cBhvr>
                                        <p:cTn id="18" dur="500"/>
                                        <p:tgtEl>
                                          <p:spTgt spid="3076">
                                            <p:bg/>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7">
                                            <p:bg/>
                                          </p:spTgt>
                                        </p:tgtEl>
                                        <p:attrNameLst>
                                          <p:attrName>style.visibility</p:attrName>
                                        </p:attrNameLst>
                                      </p:cBhvr>
                                      <p:to>
                                        <p:strVal val="visible"/>
                                      </p:to>
                                    </p:set>
                                    <p:animEffect transition="in" filter="fade">
                                      <p:cBhvr>
                                        <p:cTn id="21" dur="500"/>
                                        <p:tgtEl>
                                          <p:spTgt spid="307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28802589"/>
              </p:ext>
            </p:extLst>
          </p:nvPr>
        </p:nvGraphicFramePr>
        <p:xfrm>
          <a:off x="990600" y="1546223"/>
          <a:ext cx="7239000" cy="4778378"/>
        </p:xfrm>
        <a:graphic>
          <a:graphicData uri="http://schemas.openxmlformats.org/drawingml/2006/table">
            <a:tbl>
              <a:tblPr firstRow="1" bandRow="1">
                <a:tableStyleId>{5940675A-B579-460E-94D1-54222C63F5DA}</a:tableStyleId>
              </a:tblPr>
              <a:tblGrid>
                <a:gridCol w="3619500"/>
                <a:gridCol w="3619500"/>
              </a:tblGrid>
              <a:tr h="2389189">
                <a:tc>
                  <a:txBody>
                    <a:bodyPr/>
                    <a:lstStyle/>
                    <a:p>
                      <a:endParaRPr lang="en-US"/>
                    </a:p>
                  </a:txBody>
                  <a:tcPr/>
                </a:tc>
                <a:tc>
                  <a:txBody>
                    <a:bodyPr/>
                    <a:lstStyle/>
                    <a:p>
                      <a:endParaRPr lang="en-US"/>
                    </a:p>
                  </a:txBody>
                  <a:tcPr/>
                </a:tc>
              </a:tr>
              <a:tr h="2389189">
                <a:tc>
                  <a:txBody>
                    <a:bodyPr/>
                    <a:lstStyle/>
                    <a:p>
                      <a:endParaRPr lang="en-US"/>
                    </a:p>
                  </a:txBody>
                  <a:tcPr/>
                </a:tc>
                <a:tc>
                  <a:txBody>
                    <a:bodyPr/>
                    <a:lstStyle/>
                    <a:p>
                      <a:endParaRPr lang="en-US"/>
                    </a:p>
                  </a:txBody>
                  <a:tcPr/>
                </a:tc>
              </a:tr>
            </a:tbl>
          </a:graphicData>
        </a:graphic>
      </p:graphicFrame>
      <p:pic>
        <p:nvPicPr>
          <p:cNvPr id="8" name="Picture 3"/>
          <p:cNvPicPr>
            <a:picLocks noChangeAspect="1" noChangeArrowheads="1"/>
          </p:cNvPicPr>
          <p:nvPr/>
        </p:nvPicPr>
        <p:blipFill>
          <a:blip r:embed="rId3"/>
          <a:srcRect/>
          <a:stretch>
            <a:fillRect/>
          </a:stretch>
        </p:blipFill>
        <p:spPr>
          <a:xfrm>
            <a:off x="4953001" y="2209800"/>
            <a:ext cx="26955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srcRect/>
          <a:stretch>
            <a:fillRect/>
          </a:stretch>
        </p:blipFill>
        <p:spPr>
          <a:xfrm>
            <a:off x="1204914" y="1840067"/>
            <a:ext cx="3062287" cy="193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p:txBody>
          <a:bodyPr/>
          <a:lstStyle/>
          <a:p>
            <a:r>
              <a:rPr lang="en-US" sz="2800" i="1" dirty="0"/>
              <a:t>The Hershey Company et al. v. </a:t>
            </a:r>
            <a:r>
              <a:rPr lang="en-US" sz="2800" i="1" dirty="0" smtClean="0"/>
              <a:t/>
            </a:r>
            <a:br>
              <a:rPr lang="en-US" sz="2800" i="1" dirty="0" smtClean="0"/>
            </a:br>
            <a:r>
              <a:rPr lang="en-US" sz="2800" i="1" dirty="0" smtClean="0"/>
              <a:t>Conscious </a:t>
            </a:r>
            <a:r>
              <a:rPr lang="en-US" sz="2800" i="1" dirty="0"/>
              <a:t>Care </a:t>
            </a:r>
            <a:r>
              <a:rPr lang="en-US" sz="2800" i="1" dirty="0" smtClean="0"/>
              <a:t>Cooperative </a:t>
            </a:r>
            <a:r>
              <a:rPr lang="en-US" sz="2800" dirty="0" smtClean="0"/>
              <a:t>(</a:t>
            </a:r>
            <a:r>
              <a:rPr lang="en-US" sz="2800" dirty="0" err="1" smtClean="0"/>
              <a:t>W.D</a:t>
            </a:r>
            <a:r>
              <a:rPr lang="en-US" sz="2800" dirty="0" smtClean="0"/>
              <a:t>. Wash)</a:t>
            </a:r>
            <a:endParaRPr lang="en-US" sz="2800" dirty="0"/>
          </a:p>
        </p:txBody>
      </p:sp>
      <p:pic>
        <p:nvPicPr>
          <p:cNvPr id="2051" name="Picture 3"/>
          <p:cNvPicPr>
            <a:picLocks noChangeAspect="1" noChangeArrowheads="1"/>
          </p:cNvPicPr>
          <p:nvPr/>
        </p:nvPicPr>
        <p:blipFill>
          <a:blip r:embed="rId5"/>
          <a:srcRect/>
          <a:stretch>
            <a:fillRect/>
          </a:stretch>
        </p:blipFill>
        <p:spPr>
          <a:xfrm>
            <a:off x="1204914" y="4106830"/>
            <a:ext cx="3028950" cy="212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srcRect/>
          <a:stretch>
            <a:fillRect/>
          </a:stretch>
        </p:blipFill>
        <p:spPr>
          <a:xfrm>
            <a:off x="4620194" y="4106830"/>
            <a:ext cx="3361188"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3"/>
          <p:cNvSpPr>
            <a:spLocks noGrp="1" noChangeArrowheads="1"/>
          </p:cNvSpPr>
          <p:nvPr>
            <p:ph type="sldNum" sz="quarter" idx="4294967295"/>
          </p:nvPr>
        </p:nvSpPr>
        <p:spPr>
          <a:xfrm>
            <a:off x="8305800" y="6172200"/>
            <a:ext cx="533400" cy="457200"/>
          </a:xfrm>
          <a:prstGeom prst="rect">
            <a:avLst/>
          </a:prstGeom>
        </p:spPr>
        <p:txBody>
          <a:bodyPr/>
          <a:lstStyle/>
          <a:p>
            <a:fld id="{27623027-A4E6-4961-9215-1F59BA43932E}" type="slidenum">
              <a:rPr lang="en-US" altLang="en-US" sz="1400"/>
              <a:t>45</a:t>
            </a:fld>
            <a:endParaRPr lang="en-US" altLang="en-US" sz="1400"/>
          </a:p>
        </p:txBody>
      </p:sp>
    </p:spTree>
    <p:extLst>
      <p:ext uri="{BB962C8B-B14F-4D97-AF65-F5344CB8AC3E}">
        <p14:creationId xmlns:p14="http://schemas.microsoft.com/office/powerpoint/2010/main" val="2590589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t>The Hershey </a:t>
            </a:r>
            <a:r>
              <a:rPr lang="en-US" sz="2800" i="1" dirty="0" smtClean="0"/>
              <a:t>Company </a:t>
            </a:r>
            <a:r>
              <a:rPr lang="en-US" sz="2800" i="1" dirty="0"/>
              <a:t>et al. v. </a:t>
            </a:r>
            <a:r>
              <a:rPr lang="en-US" sz="2800" i="1" dirty="0" smtClean="0"/>
              <a:t/>
            </a:r>
            <a:br>
              <a:rPr lang="en-US" sz="2800" i="1" dirty="0" smtClean="0"/>
            </a:br>
            <a:r>
              <a:rPr lang="en-US" sz="2800" i="1" dirty="0" err="1" smtClean="0"/>
              <a:t>TinctureBelle</a:t>
            </a:r>
            <a:r>
              <a:rPr lang="en-US" sz="2800" i="1" dirty="0"/>
              <a:t>, </a:t>
            </a:r>
            <a:r>
              <a:rPr lang="en-US" sz="2800" i="1" dirty="0" smtClean="0"/>
              <a:t>LLC </a:t>
            </a:r>
            <a:r>
              <a:rPr lang="en-US" sz="2800" dirty="0" smtClean="0"/>
              <a:t>(D. Colo.)</a:t>
            </a:r>
            <a:endParaRPr lang="en-US" sz="2800" dirty="0"/>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3279794921"/>
              </p:ext>
            </p:extLst>
          </p:nvPr>
        </p:nvGraphicFramePr>
        <p:xfrm>
          <a:off x="1066800" y="1600200"/>
          <a:ext cx="6920708" cy="4572000"/>
        </p:xfrm>
        <a:graphic>
          <a:graphicData uri="http://schemas.openxmlformats.org/drawingml/2006/table">
            <a:tbl>
              <a:tblPr firstRow="1" bandRow="1">
                <a:tableStyleId>{5940675A-B579-460E-94D1-54222C63F5DA}</a:tableStyleId>
              </a:tblPr>
              <a:tblGrid>
                <a:gridCol w="3460354"/>
                <a:gridCol w="3460354"/>
              </a:tblGrid>
              <a:tr h="1524000">
                <a:tc>
                  <a:txBody>
                    <a:bodyPr/>
                    <a:lstStyle/>
                    <a:p>
                      <a:endParaRPr lang="en-US"/>
                    </a:p>
                  </a:txBody>
                  <a:tcPr marL="102462" marR="102462"/>
                </a:tc>
                <a:tc>
                  <a:txBody>
                    <a:bodyPr/>
                    <a:lstStyle/>
                    <a:p>
                      <a:endParaRPr lang="en-US"/>
                    </a:p>
                  </a:txBody>
                  <a:tcPr marL="102462" marR="102462"/>
                </a:tc>
              </a:tr>
              <a:tr h="1524000">
                <a:tc>
                  <a:txBody>
                    <a:bodyPr/>
                    <a:lstStyle/>
                    <a:p>
                      <a:endParaRPr lang="en-US"/>
                    </a:p>
                  </a:txBody>
                  <a:tcPr marL="102462" marR="102462"/>
                </a:tc>
                <a:tc>
                  <a:txBody>
                    <a:bodyPr/>
                    <a:lstStyle/>
                    <a:p>
                      <a:endParaRPr lang="en-US"/>
                    </a:p>
                  </a:txBody>
                  <a:tcPr marL="102462" marR="102462"/>
                </a:tc>
              </a:tr>
              <a:tr h="1524000">
                <a:tc>
                  <a:txBody>
                    <a:bodyPr/>
                    <a:lstStyle/>
                    <a:p>
                      <a:endParaRPr lang="en-US"/>
                    </a:p>
                  </a:txBody>
                  <a:tcPr marL="102462" marR="102462"/>
                </a:tc>
                <a:tc>
                  <a:txBody>
                    <a:bodyPr/>
                    <a:lstStyle/>
                    <a:p>
                      <a:endParaRPr lang="en-US"/>
                    </a:p>
                  </a:txBody>
                  <a:tcPr marL="102462" marR="102462"/>
                </a:tc>
              </a:tr>
            </a:tbl>
          </a:graphicData>
        </a:graphic>
      </p:graphicFrame>
      <p:pic>
        <p:nvPicPr>
          <p:cNvPr id="1026" name="Picture 2"/>
          <p:cNvPicPr>
            <a:picLocks noChangeAspect="1" noChangeArrowheads="1"/>
          </p:cNvPicPr>
          <p:nvPr/>
        </p:nvPicPr>
        <p:blipFill>
          <a:blip r:embed="rId3"/>
          <a:srcRect/>
          <a:stretch>
            <a:fillRect/>
          </a:stretch>
        </p:blipFill>
        <p:spPr>
          <a:xfrm>
            <a:off x="1676400" y="1657350"/>
            <a:ext cx="22669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srcRect/>
          <a:stretch>
            <a:fillRect/>
          </a:stretch>
        </p:blipFill>
        <p:spPr>
          <a:xfrm>
            <a:off x="4858138" y="1704781"/>
            <a:ext cx="26955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srcRect/>
          <a:stretch>
            <a:fillRect/>
          </a:stretch>
        </p:blipFill>
        <p:spPr>
          <a:xfrm>
            <a:off x="1810138" y="3237918"/>
            <a:ext cx="20478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srcRect/>
          <a:stretch>
            <a:fillRect/>
          </a:stretch>
        </p:blipFill>
        <p:spPr>
          <a:xfrm>
            <a:off x="5017891" y="3201952"/>
            <a:ext cx="24193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srcRect/>
          <a:stretch>
            <a:fillRect/>
          </a:stretch>
        </p:blipFill>
        <p:spPr>
          <a:xfrm>
            <a:off x="1962538" y="4752393"/>
            <a:ext cx="1731645" cy="133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srcRect/>
          <a:stretch>
            <a:fillRect/>
          </a:stretch>
        </p:blipFill>
        <p:spPr>
          <a:xfrm>
            <a:off x="4895462" y="4975114"/>
            <a:ext cx="27146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3"/>
          <p:cNvSpPr>
            <a:spLocks noGrp="1" noChangeArrowheads="1"/>
          </p:cNvSpPr>
          <p:nvPr>
            <p:ph type="sldNum" sz="quarter" idx="4294967295"/>
          </p:nvPr>
        </p:nvSpPr>
        <p:spPr>
          <a:xfrm>
            <a:off x="8305800" y="6172200"/>
            <a:ext cx="533400" cy="457200"/>
          </a:xfrm>
          <a:prstGeom prst="rect">
            <a:avLst/>
          </a:prstGeom>
        </p:spPr>
        <p:txBody>
          <a:bodyPr/>
          <a:lstStyle/>
          <a:p>
            <a:fld id="{27623027-A4E6-4961-9215-1F59BA43932E}" type="slidenum">
              <a:rPr lang="en-US" altLang="en-US" sz="1400"/>
              <a:t>46</a:t>
            </a:fld>
            <a:endParaRPr lang="en-US" altLang="en-US" sz="1400"/>
          </a:p>
        </p:txBody>
      </p:sp>
    </p:spTree>
    <p:extLst>
      <p:ext uri="{BB962C8B-B14F-4D97-AF65-F5344CB8AC3E}">
        <p14:creationId xmlns:p14="http://schemas.microsoft.com/office/powerpoint/2010/main" val="1529553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93037" cy="1143000"/>
          </a:xfrm>
        </p:spPr>
        <p:txBody>
          <a:bodyPr/>
          <a:lstStyle/>
          <a:p>
            <a:r>
              <a:rPr lang="en-US" sz="2800" i="1" dirty="0" smtClean="0"/>
              <a:t>Hershey </a:t>
            </a:r>
            <a:r>
              <a:rPr lang="en-US" sz="2800" dirty="0" smtClean="0"/>
              <a:t>cases – Procedural History</a:t>
            </a:r>
            <a:endParaRPr lang="en-US" sz="2800" dirty="0"/>
          </a:p>
        </p:txBody>
      </p:sp>
      <p:sp>
        <p:nvSpPr>
          <p:cNvPr id="4" name="Content Placeholder 3"/>
          <p:cNvSpPr>
            <a:spLocks noGrp="1"/>
          </p:cNvSpPr>
          <p:nvPr>
            <p:ph sz="quarter" idx="15"/>
          </p:nvPr>
        </p:nvSpPr>
        <p:spPr>
          <a:xfrm>
            <a:off x="914400" y="1558123"/>
            <a:ext cx="7467600" cy="4480727"/>
          </a:xfrm>
        </p:spPr>
        <p:txBody>
          <a:bodyPr/>
          <a:lstStyle/>
          <a:p>
            <a:pPr marL="0" indent="0">
              <a:spcBef>
                <a:spcPts val="600"/>
              </a:spcBef>
              <a:buNone/>
            </a:pPr>
            <a:r>
              <a:rPr lang="en-US" sz="2800" i="1" dirty="0" smtClean="0"/>
              <a:t>Conscious </a:t>
            </a:r>
            <a:r>
              <a:rPr lang="en-US" sz="2800" i="1" dirty="0"/>
              <a:t>Care </a:t>
            </a:r>
            <a:r>
              <a:rPr lang="en-US" sz="2800" i="1" dirty="0" smtClean="0"/>
              <a:t>Cooperative</a:t>
            </a:r>
            <a:r>
              <a:rPr lang="en-US" sz="2800" dirty="0"/>
              <a:t> </a:t>
            </a:r>
            <a:r>
              <a:rPr lang="en-US" sz="2800" dirty="0" smtClean="0"/>
              <a:t>(</a:t>
            </a:r>
            <a:r>
              <a:rPr lang="en-US" sz="2800" dirty="0" err="1" smtClean="0"/>
              <a:t>W.D</a:t>
            </a:r>
            <a:r>
              <a:rPr lang="en-US" sz="2800" dirty="0"/>
              <a:t>. Wash</a:t>
            </a:r>
            <a:r>
              <a:rPr lang="en-US" sz="2800" dirty="0" smtClean="0"/>
              <a:t>.)</a:t>
            </a:r>
          </a:p>
          <a:p>
            <a:pPr lvl="1">
              <a:spcBef>
                <a:spcPts val="1200"/>
              </a:spcBef>
              <a:buFont typeface="Arial" panose="020B0604020202020204" pitchFamily="34" charset="0"/>
              <a:buChar char="•"/>
            </a:pPr>
            <a:r>
              <a:rPr lang="en-US" sz="2000" dirty="0" smtClean="0"/>
              <a:t>Filed June 3, 2014 – </a:t>
            </a:r>
            <a:r>
              <a:rPr lang="en-US" sz="2000" dirty="0"/>
              <a:t>a</a:t>
            </a:r>
            <a:r>
              <a:rPr lang="en-US" sz="2000" dirty="0" smtClean="0"/>
              <a:t>ssigned Judge </a:t>
            </a:r>
            <a:r>
              <a:rPr lang="en-US" sz="2000" dirty="0" err="1" smtClean="0"/>
              <a:t>Lasnik</a:t>
            </a:r>
            <a:endParaRPr lang="en-US" sz="2000" dirty="0"/>
          </a:p>
          <a:p>
            <a:pPr lvl="1">
              <a:spcBef>
                <a:spcPts val="1200"/>
              </a:spcBef>
              <a:buFont typeface="Arial" panose="020B0604020202020204" pitchFamily="34" charset="0"/>
              <a:buChar char="•"/>
            </a:pPr>
            <a:r>
              <a:rPr lang="en-US" sz="2000" dirty="0" smtClean="0"/>
              <a:t>Settled Aug. 20, 2014</a:t>
            </a:r>
          </a:p>
          <a:p>
            <a:pPr lvl="1">
              <a:spcBef>
                <a:spcPts val="1200"/>
              </a:spcBef>
              <a:buFont typeface="Arial" panose="020B0604020202020204" pitchFamily="34" charset="0"/>
              <a:buChar char="•"/>
            </a:pPr>
            <a:r>
              <a:rPr lang="en-US" sz="2000" dirty="0" smtClean="0"/>
              <a:t>No discovery / motions</a:t>
            </a:r>
          </a:p>
          <a:p>
            <a:pPr lvl="1">
              <a:spcBef>
                <a:spcPts val="1200"/>
              </a:spcBef>
              <a:buFont typeface="Arial" panose="020B0604020202020204" pitchFamily="34" charset="0"/>
              <a:buChar char="•"/>
            </a:pPr>
            <a:r>
              <a:rPr lang="en-US" sz="2000" dirty="0" smtClean="0"/>
              <a:t>Def</a:t>
            </a:r>
            <a:r>
              <a:rPr lang="en-US" sz="2000" dirty="0"/>
              <a:t>.</a:t>
            </a:r>
            <a:r>
              <a:rPr lang="en-US" sz="2000" dirty="0" smtClean="0"/>
              <a:t> will stop selling &amp; destroy existing accused products</a:t>
            </a:r>
            <a:endParaRPr lang="en-US" sz="2400" dirty="0" smtClean="0"/>
          </a:p>
          <a:p>
            <a:pPr marL="0" indent="0">
              <a:spcBef>
                <a:spcPts val="2400"/>
              </a:spcBef>
              <a:buNone/>
            </a:pPr>
            <a:r>
              <a:rPr lang="en-US" i="1" dirty="0" err="1" smtClean="0"/>
              <a:t>TinctureBelle</a:t>
            </a:r>
            <a:r>
              <a:rPr lang="en-US" i="1" dirty="0" smtClean="0"/>
              <a:t> </a:t>
            </a:r>
            <a:r>
              <a:rPr lang="en-US" dirty="0" smtClean="0"/>
              <a:t>(D. Colo.)</a:t>
            </a:r>
            <a:endParaRPr lang="en-US" i="1" dirty="0" smtClean="0"/>
          </a:p>
          <a:p>
            <a:pPr lvl="1" indent="-342900">
              <a:spcBef>
                <a:spcPts val="1200"/>
              </a:spcBef>
              <a:buFont typeface="Arial" panose="020B0604020202020204" pitchFamily="34" charset="0"/>
              <a:buChar char="•"/>
            </a:pPr>
            <a:r>
              <a:rPr lang="en-US" sz="2000" dirty="0" smtClean="0"/>
              <a:t>Filed June 3, 2014 – assigned Judge Wiley Daniel</a:t>
            </a:r>
          </a:p>
          <a:p>
            <a:pPr lvl="1" indent="-342900">
              <a:spcBef>
                <a:spcPts val="1200"/>
              </a:spcBef>
              <a:buFont typeface="Arial" panose="020B0604020202020204" pitchFamily="34" charset="0"/>
              <a:buChar char="•"/>
            </a:pPr>
            <a:r>
              <a:rPr lang="en-US" sz="2000" dirty="0" smtClean="0"/>
              <a:t>Parties are negotiating a settlement</a:t>
            </a:r>
          </a:p>
          <a:p>
            <a:pPr lvl="1" indent="-342900">
              <a:spcBef>
                <a:spcPts val="1200"/>
              </a:spcBef>
              <a:buFont typeface="Arial" panose="020B0604020202020204" pitchFamily="34" charset="0"/>
              <a:buChar char="•"/>
            </a:pPr>
            <a:r>
              <a:rPr lang="en-US" sz="2000" dirty="0" smtClean="0"/>
              <a:t>No discovery / motions</a:t>
            </a:r>
          </a:p>
        </p:txBody>
      </p:sp>
      <p:sp>
        <p:nvSpPr>
          <p:cNvPr id="5" name="Rectangle 13"/>
          <p:cNvSpPr>
            <a:spLocks noGrp="1" noChangeArrowheads="1"/>
          </p:cNvSpPr>
          <p:nvPr>
            <p:ph type="sldNum" sz="quarter" idx="4294967295"/>
          </p:nvPr>
        </p:nvSpPr>
        <p:spPr>
          <a:xfrm>
            <a:off x="8305800" y="6172200"/>
            <a:ext cx="533400" cy="457200"/>
          </a:xfrm>
          <a:prstGeom prst="rect">
            <a:avLst/>
          </a:prstGeom>
        </p:spPr>
        <p:txBody>
          <a:bodyPr/>
          <a:lstStyle/>
          <a:p>
            <a:fld id="{27623027-A4E6-4961-9215-1F59BA43932E}" type="slidenum">
              <a:rPr lang="en-US" altLang="en-US" sz="1400"/>
              <a:t>47</a:t>
            </a:fld>
            <a:endParaRPr lang="en-US" altLang="en-US" sz="1400"/>
          </a:p>
        </p:txBody>
      </p:sp>
    </p:spTree>
    <p:extLst>
      <p:ext uri="{BB962C8B-B14F-4D97-AF65-F5344CB8AC3E}">
        <p14:creationId xmlns:p14="http://schemas.microsoft.com/office/powerpoint/2010/main" val="171773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93037" cy="1143000"/>
          </a:xfrm>
        </p:spPr>
        <p:txBody>
          <a:bodyPr/>
          <a:lstStyle/>
          <a:p>
            <a:r>
              <a:rPr lang="en-US" sz="2800" i="1" dirty="0" smtClean="0"/>
              <a:t>Hershey </a:t>
            </a:r>
            <a:r>
              <a:rPr lang="en-US" sz="2800" dirty="0" smtClean="0"/>
              <a:t>cases – Legal Issues</a:t>
            </a:r>
            <a:endParaRPr lang="en-US" sz="2800" i="1" dirty="0"/>
          </a:p>
        </p:txBody>
      </p:sp>
      <p:sp>
        <p:nvSpPr>
          <p:cNvPr id="4" name="Content Placeholder 3"/>
          <p:cNvSpPr>
            <a:spLocks noGrp="1"/>
          </p:cNvSpPr>
          <p:nvPr>
            <p:ph sz="quarter" idx="15"/>
          </p:nvPr>
        </p:nvSpPr>
        <p:spPr>
          <a:xfrm>
            <a:off x="914400" y="1600200"/>
            <a:ext cx="7848600" cy="4953000"/>
          </a:xfrm>
        </p:spPr>
        <p:txBody>
          <a:bodyPr/>
          <a:lstStyle/>
          <a:p>
            <a:pPr marL="0" indent="0">
              <a:buNone/>
            </a:pPr>
            <a:r>
              <a:rPr lang="en-US" sz="2800" dirty="0" smtClean="0"/>
              <a:t>Mostly standard trademark issues</a:t>
            </a:r>
          </a:p>
          <a:p>
            <a:pPr marL="685800" lvl="1">
              <a:buFont typeface="Arial" panose="020B0604020202020204" pitchFamily="34" charset="0"/>
              <a:buChar char="•"/>
            </a:pPr>
            <a:r>
              <a:rPr lang="en-US" sz="2000" dirty="0" smtClean="0"/>
              <a:t>Registered trademarks themselves are unrelated to marijuana</a:t>
            </a:r>
          </a:p>
          <a:p>
            <a:pPr marL="0" indent="0">
              <a:spcBef>
                <a:spcPts val="1800"/>
              </a:spcBef>
              <a:buNone/>
            </a:pPr>
            <a:r>
              <a:rPr lang="en-US" sz="2800" dirty="0" smtClean="0"/>
              <a:t>However, the cases present some unique issues related to the nature of the accused products:</a:t>
            </a:r>
          </a:p>
          <a:p>
            <a:pPr marL="685800" lvl="1">
              <a:buFont typeface="Arial" panose="020B0604020202020204" pitchFamily="34" charset="0"/>
              <a:buChar char="•"/>
            </a:pPr>
            <a:r>
              <a:rPr lang="en-US" sz="2000" dirty="0" smtClean="0"/>
              <a:t>Hershey alleges that the accused products “dilute and tarnish Hershey’s marks by creating an association in consumer’s minds with products containing cannabis”</a:t>
            </a:r>
          </a:p>
          <a:p>
            <a:pPr marL="685800" lvl="1">
              <a:buFont typeface="Arial" panose="020B0604020202020204" pitchFamily="34" charset="0"/>
              <a:buChar char="•"/>
            </a:pPr>
            <a:r>
              <a:rPr lang="en-US" sz="2000" dirty="0" smtClean="0"/>
              <a:t>Hershey alleges that the accused products “create a genuine safety risk [to] children, who may not distinguish between Hershey’s candy products and [the cannabis products] and may inadvertently ingest defendant’s products thinking they are ordinary chocolate candy.”</a:t>
            </a:r>
            <a:endParaRPr lang="en-US" sz="2000" dirty="0"/>
          </a:p>
        </p:txBody>
      </p:sp>
      <p:sp>
        <p:nvSpPr>
          <p:cNvPr id="5" name="Rectangle 13"/>
          <p:cNvSpPr>
            <a:spLocks noGrp="1" noChangeArrowheads="1"/>
          </p:cNvSpPr>
          <p:nvPr>
            <p:ph type="sldNum" sz="quarter" idx="4294967295"/>
          </p:nvPr>
        </p:nvSpPr>
        <p:spPr>
          <a:xfrm>
            <a:off x="8305800" y="6172200"/>
            <a:ext cx="533400" cy="457200"/>
          </a:xfrm>
          <a:prstGeom prst="rect">
            <a:avLst/>
          </a:prstGeom>
        </p:spPr>
        <p:txBody>
          <a:bodyPr/>
          <a:lstStyle/>
          <a:p>
            <a:fld id="{27623027-A4E6-4961-9215-1F59BA43932E}" type="slidenum">
              <a:rPr lang="en-US" altLang="en-US" sz="1400"/>
              <a:t>48</a:t>
            </a:fld>
            <a:endParaRPr lang="en-US" altLang="en-US" sz="1400"/>
          </a:p>
        </p:txBody>
      </p:sp>
    </p:spTree>
    <p:extLst>
      <p:ext uri="{BB962C8B-B14F-4D97-AF65-F5344CB8AC3E}">
        <p14:creationId xmlns:p14="http://schemas.microsoft.com/office/powerpoint/2010/main" val="368089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cnaa\Box Sync\Inn of Court\Marijuana\High Times\High Times.jpg"/>
          <p:cNvPicPr>
            <a:picLocks noChangeAspect="1" noChangeArrowheads="1"/>
          </p:cNvPicPr>
          <p:nvPr/>
        </p:nvPicPr>
        <p:blipFill>
          <a:blip r:embed="rId3"/>
          <a:srcRect/>
          <a:stretch>
            <a:fillRect/>
          </a:stretch>
        </p:blipFill>
        <p:spPr>
          <a:xfrm>
            <a:off x="914400" y="1524001"/>
            <a:ext cx="3626123"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quarter" idx="4294967295"/>
          </p:nvPr>
        </p:nvSpPr>
        <p:spPr>
          <a:xfrm>
            <a:off x="4724400" y="1558123"/>
            <a:ext cx="4114800" cy="4842677"/>
          </a:xfrm>
          <a:prstGeom prst="rect">
            <a:avLst/>
          </a:prstGeom>
        </p:spPr>
        <p:txBody>
          <a:bodyPr/>
          <a:lstStyle/>
          <a:p>
            <a:pPr marL="0" indent="0">
              <a:buNone/>
            </a:pPr>
            <a:r>
              <a:rPr lang="en-US" sz="2600" dirty="0" smtClean="0"/>
              <a:t>Registered Trademarks:</a:t>
            </a:r>
          </a:p>
          <a:p>
            <a:pPr lvl="1" indent="-342900"/>
            <a:r>
              <a:rPr lang="en-US" sz="2400" dirty="0" smtClean="0"/>
              <a:t>“High Times”</a:t>
            </a:r>
          </a:p>
          <a:p>
            <a:pPr lvl="1" indent="-342900"/>
            <a:r>
              <a:rPr lang="en-US" sz="2400" dirty="0"/>
              <a:t>“Cannabis Cup”</a:t>
            </a:r>
          </a:p>
          <a:p>
            <a:pPr lvl="1" indent="-342900"/>
            <a:r>
              <a:rPr lang="en-US" sz="2400" dirty="0" smtClean="0"/>
              <a:t>“420.com”</a:t>
            </a:r>
          </a:p>
          <a:p>
            <a:pPr lvl="1" indent="-342900"/>
            <a:r>
              <a:rPr lang="en-US" sz="2400" dirty="0" smtClean="0"/>
              <a:t>“</a:t>
            </a:r>
            <a:r>
              <a:rPr lang="en-US" sz="2400" dirty="0" err="1" smtClean="0"/>
              <a:t>Bonghitters</a:t>
            </a:r>
            <a:r>
              <a:rPr lang="en-US" sz="2400" dirty="0" smtClean="0"/>
              <a:t>”</a:t>
            </a:r>
          </a:p>
          <a:p>
            <a:pPr lvl="1" indent="-342900"/>
            <a:r>
              <a:rPr lang="en-US" sz="2400" dirty="0" smtClean="0"/>
              <a:t>“</a:t>
            </a:r>
            <a:r>
              <a:rPr lang="en-US" sz="2400" dirty="0" err="1" smtClean="0"/>
              <a:t>Potcast</a:t>
            </a:r>
            <a:r>
              <a:rPr lang="en-US" sz="2400" dirty="0" smtClean="0"/>
              <a:t>”</a:t>
            </a:r>
          </a:p>
          <a:p>
            <a:pPr lvl="1" indent="-342900"/>
            <a:r>
              <a:rPr lang="en-US" sz="2400" dirty="0" smtClean="0"/>
              <a:t>“Pix of the Crop”</a:t>
            </a:r>
          </a:p>
          <a:p>
            <a:pPr lvl="1" indent="-342900"/>
            <a:r>
              <a:rPr lang="en-US" sz="2400" dirty="0" smtClean="0"/>
              <a:t>…</a:t>
            </a:r>
            <a:endParaRPr lang="en-US" sz="2400" dirty="0"/>
          </a:p>
        </p:txBody>
      </p:sp>
      <p:sp>
        <p:nvSpPr>
          <p:cNvPr id="5" name="Rectangle 13"/>
          <p:cNvSpPr>
            <a:spLocks noGrp="1" noChangeArrowheads="1"/>
          </p:cNvSpPr>
          <p:nvPr>
            <p:ph type="sldNum" sz="quarter" idx="10"/>
          </p:nvPr>
        </p:nvSpPr>
        <p:spPr>
          <a:xfrm>
            <a:off x="8305800" y="6172200"/>
            <a:ext cx="533400" cy="457200"/>
          </a:xfrm>
        </p:spPr>
        <p:txBody>
          <a:bodyPr/>
          <a:lstStyle/>
          <a:p>
            <a:fld id="{27623027-A4E6-4961-9215-1F59BA43932E}" type="slidenum">
              <a:rPr lang="en-US" altLang="en-US"/>
              <a:t>49</a:t>
            </a:fld>
            <a:endParaRPr lang="en-US" altLang="en-US"/>
          </a:p>
        </p:txBody>
      </p:sp>
      <p:sp>
        <p:nvSpPr>
          <p:cNvPr id="8" name="Title 1"/>
          <p:cNvSpPr>
            <a:spLocks noGrp="1"/>
          </p:cNvSpPr>
          <p:nvPr>
            <p:ph type="title"/>
          </p:nvPr>
        </p:nvSpPr>
        <p:spPr>
          <a:xfrm>
            <a:off x="762000" y="76200"/>
            <a:ext cx="7793037" cy="1143000"/>
          </a:xfrm>
        </p:spPr>
        <p:txBody>
          <a:bodyPr/>
          <a:lstStyle/>
          <a:p>
            <a:r>
              <a:rPr lang="en-US" sz="2800" i="1" dirty="0" smtClean="0"/>
              <a:t>Trans-High Corporation</a:t>
            </a:r>
            <a:r>
              <a:rPr lang="en-US" sz="2800" dirty="0" smtClean="0"/>
              <a:t> cases</a:t>
            </a:r>
            <a:endParaRPr lang="en-US" sz="2800" dirty="0"/>
          </a:p>
        </p:txBody>
      </p:sp>
    </p:spTree>
    <p:extLst>
      <p:ext uri="{BB962C8B-B14F-4D97-AF65-F5344CB8AC3E}">
        <p14:creationId xmlns:p14="http://schemas.microsoft.com/office/powerpoint/2010/main" val="16219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bg/>
                                          </p:spTgt>
                                        </p:tgtEl>
                                        <p:attrNameLst>
                                          <p:attrName>style.visibility</p:attrName>
                                        </p:attrNameLst>
                                      </p:cBhvr>
                                      <p:to>
                                        <p:strVal val="visible"/>
                                      </p:to>
                                    </p:set>
                                    <p:animEffect transition="in" filter="fade">
                                      <p:cBhvr>
                                        <p:cTn id="7" dur="500"/>
                                        <p:tgtEl>
                                          <p:spTgt spid="102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762000" y="228600"/>
            <a:ext cx="8229600" cy="1143000"/>
          </a:xfrm>
        </p:spPr>
        <p:txBody>
          <a:bodyPr/>
          <a:lstStyle/>
          <a:p>
            <a:r>
              <a:rPr lang="en-US" altLang="en-US" sz="4000" smtClean="0"/>
              <a:t>Application to register trademark for marijuana</a:t>
            </a:r>
          </a:p>
        </p:txBody>
      </p:sp>
      <p:pic>
        <p:nvPicPr>
          <p:cNvPr id="497670" name="Picture 6" descr="Washington's Finest Cannibis"/>
          <p:cNvPicPr>
            <a:picLocks noChangeAspect="1" noChangeArrowheads="1"/>
          </p:cNvPicPr>
          <p:nvPr/>
        </p:nvPicPr>
        <p:blipFill>
          <a:blip r:embed="rId3"/>
          <a:srcRect/>
          <a:stretch>
            <a:fillRect/>
          </a:stretch>
        </p:blipFill>
        <p:spPr>
          <a:xfrm>
            <a:off x="685800" y="1590675"/>
            <a:ext cx="7924800" cy="3829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5</a:t>
            </a:fld>
            <a:endParaRPr lang="en-US" altLang="en-US" sz="12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4294967295"/>
          </p:nvPr>
        </p:nvSpPr>
        <p:spPr>
          <a:xfrm>
            <a:off x="4495800" y="1558123"/>
            <a:ext cx="4422775" cy="5147477"/>
          </a:xfrm>
          <a:prstGeom prst="rect">
            <a:avLst/>
          </a:prstGeom>
        </p:spPr>
        <p:txBody>
          <a:bodyPr/>
          <a:lstStyle/>
          <a:p>
            <a:r>
              <a:rPr lang="en-US" sz="2800" dirty="0" smtClean="0"/>
              <a:t>2-Day Conference:</a:t>
            </a:r>
          </a:p>
          <a:p>
            <a:pPr marL="685800" lvl="1">
              <a:buFont typeface="Arial" panose="020B0604020202020204" pitchFamily="34" charset="0"/>
              <a:buChar char="•"/>
            </a:pPr>
            <a:r>
              <a:rPr lang="en-US" sz="2000" i="1" dirty="0" smtClean="0"/>
              <a:t>The Art of Edibles </a:t>
            </a:r>
            <a:r>
              <a:rPr lang="en-US" sz="2000" dirty="0" smtClean="0"/>
              <a:t>(Sat. </a:t>
            </a:r>
            <a:r>
              <a:rPr lang="en-US" sz="2000" dirty="0" err="1" smtClean="0"/>
              <a:t>2pm</a:t>
            </a:r>
            <a:r>
              <a:rPr lang="en-US" sz="2000" dirty="0" smtClean="0"/>
              <a:t>)</a:t>
            </a:r>
            <a:endParaRPr lang="en-US" sz="2000" i="1" dirty="0" smtClean="0"/>
          </a:p>
          <a:p>
            <a:pPr marL="685800" lvl="1">
              <a:buFont typeface="Arial" panose="020B0604020202020204" pitchFamily="34" charset="0"/>
              <a:buChar char="•"/>
            </a:pPr>
            <a:r>
              <a:rPr lang="en-US" sz="2000" i="1" dirty="0" smtClean="0"/>
              <a:t>Canna-business 101:</a:t>
            </a:r>
            <a:r>
              <a:rPr lang="en-US" sz="2000" dirty="0"/>
              <a:t> </a:t>
            </a:r>
            <a:r>
              <a:rPr lang="en-US" sz="2000" i="1" dirty="0" smtClean="0"/>
              <a:t>How to open yours! </a:t>
            </a:r>
            <a:r>
              <a:rPr lang="en-US" sz="2000" dirty="0" smtClean="0"/>
              <a:t>(Sun. </a:t>
            </a:r>
            <a:r>
              <a:rPr lang="en-US" sz="2000" dirty="0" err="1" smtClean="0"/>
              <a:t>1pm</a:t>
            </a:r>
            <a:r>
              <a:rPr lang="en-US" sz="2000" dirty="0" smtClean="0"/>
              <a:t>)</a:t>
            </a:r>
            <a:endParaRPr lang="en-US" sz="2000" i="1" dirty="0" smtClean="0"/>
          </a:p>
          <a:p>
            <a:r>
              <a:rPr lang="en-US" sz="2800" dirty="0" smtClean="0"/>
              <a:t>Competition:</a:t>
            </a:r>
          </a:p>
          <a:p>
            <a:endParaRPr lang="en-US" dirty="0"/>
          </a:p>
          <a:p>
            <a:endParaRPr lang="en-US" dirty="0" smtClean="0"/>
          </a:p>
          <a:p>
            <a:endParaRPr lang="en-US" dirty="0"/>
          </a:p>
          <a:p>
            <a:pPr marL="400050" lvl="1" indent="0">
              <a:buNone/>
            </a:pPr>
            <a:endParaRPr lang="en-US" sz="2000" dirty="0" smtClean="0"/>
          </a:p>
          <a:p>
            <a:pPr marL="685800" lvl="1">
              <a:buFont typeface="Arial" panose="020B0604020202020204" pitchFamily="34" charset="0"/>
              <a:buChar char="•"/>
            </a:pPr>
            <a:r>
              <a:rPr lang="en-US" sz="2000" dirty="0" smtClean="0"/>
              <a:t>Judge’s Pass - $250</a:t>
            </a:r>
            <a:endParaRPr lang="en-US" sz="2000" dirty="0"/>
          </a:p>
          <a:p>
            <a:endParaRPr lang="en-US" dirty="0" smtClean="0"/>
          </a:p>
        </p:txBody>
      </p:sp>
      <p:pic>
        <p:nvPicPr>
          <p:cNvPr id="2050" name="Picture 2" descr="C:\Users\mcnaa\Box Sync\Inn of Court\Marijuana\High Times\Cannabis Cup.jpg"/>
          <p:cNvPicPr>
            <a:picLocks noChangeAspect="1" noChangeArrowheads="1"/>
          </p:cNvPicPr>
          <p:nvPr/>
        </p:nvPicPr>
        <p:blipFill>
          <a:blip r:embed="rId3"/>
          <a:srcRect/>
          <a:stretch>
            <a:fillRect/>
          </a:stretch>
        </p:blipFill>
        <p:spPr>
          <a:xfrm>
            <a:off x="875698" y="1523999"/>
            <a:ext cx="3467702" cy="48006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cnaa\Box Sync\Inn of Court\Marijuana\High Times\Screen Shot 2014-09-17 at 11.37.38 AM.png"/>
          <p:cNvPicPr>
            <a:picLocks noChangeAspect="1" noChangeArrowheads="1"/>
          </p:cNvPicPr>
          <p:nvPr/>
        </p:nvPicPr>
        <p:blipFill>
          <a:blip r:embed="rId4"/>
          <a:srcRect/>
          <a:stretch>
            <a:fillRect/>
          </a:stretch>
        </p:blipFill>
        <p:spPr>
          <a:xfrm>
            <a:off x="4800600" y="3826821"/>
            <a:ext cx="3733800" cy="21167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cnaa\Box Sync\Inn of Court\Marijuana\High Times\Screen Shot 2014-09-17 at 11.36.15 AM.png"/>
          <p:cNvPicPr>
            <a:picLocks noChangeAspect="1" noChangeArrowheads="1"/>
          </p:cNvPicPr>
          <p:nvPr/>
        </p:nvPicPr>
        <p:blipFill>
          <a:blip r:embed="rId5"/>
          <a:srcRect/>
          <a:stretch>
            <a:fillRect/>
          </a:stretch>
        </p:blipFill>
        <p:spPr>
          <a:xfrm>
            <a:off x="4800600" y="3826821"/>
            <a:ext cx="3733800" cy="211677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cnaa\Box Sync\Inn of Court\Marijuana\High Times\Screen Shot 2014-09-17 at 11.36.24 AM.png"/>
          <p:cNvPicPr>
            <a:picLocks noChangeAspect="1" noChangeArrowheads="1"/>
          </p:cNvPicPr>
          <p:nvPr/>
        </p:nvPicPr>
        <p:blipFill>
          <a:blip r:embed="rId6"/>
          <a:srcRect/>
          <a:stretch>
            <a:fillRect/>
          </a:stretch>
        </p:blipFill>
        <p:spPr>
          <a:xfrm>
            <a:off x="4800600" y="3826821"/>
            <a:ext cx="3733800" cy="21167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cnaa\Box Sync\Inn of Court\Marijuana\High Times\Screen Shot 2014-09-17 at 11.36.32 AM.png"/>
          <p:cNvPicPr>
            <a:picLocks noChangeAspect="1" noChangeArrowheads="1"/>
          </p:cNvPicPr>
          <p:nvPr/>
        </p:nvPicPr>
        <p:blipFill>
          <a:blip r:embed="rId7"/>
          <a:srcRect/>
          <a:stretch>
            <a:fillRect/>
          </a:stretch>
        </p:blipFill>
        <p:spPr>
          <a:xfrm>
            <a:off x="4800600" y="3826821"/>
            <a:ext cx="3733800" cy="211677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cnaa\Box Sync\Inn of Court\Marijuana\High Times\Screen Shot 2014-09-17 at 11.36.38 AM.png"/>
          <p:cNvPicPr>
            <a:picLocks noChangeAspect="1" noChangeArrowheads="1"/>
          </p:cNvPicPr>
          <p:nvPr/>
        </p:nvPicPr>
        <p:blipFill>
          <a:blip r:embed="rId8"/>
          <a:srcRect/>
          <a:stretch>
            <a:fillRect/>
          </a:stretch>
        </p:blipFill>
        <p:spPr>
          <a:xfrm>
            <a:off x="4800600" y="3826821"/>
            <a:ext cx="3733800" cy="21167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mcnaa\Box Sync\Inn of Court\Marijuana\High Times\Screen Shot 2014-09-17 at 11.36.41 AM.png"/>
          <p:cNvPicPr>
            <a:picLocks noChangeAspect="1" noChangeArrowheads="1"/>
          </p:cNvPicPr>
          <p:nvPr/>
        </p:nvPicPr>
        <p:blipFill>
          <a:blip r:embed="rId9"/>
          <a:srcRect/>
          <a:stretch>
            <a:fillRect/>
          </a:stretch>
        </p:blipFill>
        <p:spPr>
          <a:xfrm>
            <a:off x="4800600" y="3826821"/>
            <a:ext cx="3733800" cy="21167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3"/>
          <p:cNvSpPr>
            <a:spLocks noGrp="1" noChangeArrowheads="1"/>
          </p:cNvSpPr>
          <p:nvPr>
            <p:ph type="sldNum" sz="quarter" idx="10"/>
          </p:nvPr>
        </p:nvSpPr>
        <p:spPr>
          <a:xfrm>
            <a:off x="8305800" y="6172200"/>
            <a:ext cx="533400" cy="457200"/>
          </a:xfrm>
        </p:spPr>
        <p:txBody>
          <a:bodyPr/>
          <a:lstStyle/>
          <a:p>
            <a:fld id="{27623027-A4E6-4961-9215-1F59BA43932E}" type="slidenum">
              <a:rPr lang="en-US" altLang="en-US"/>
              <a:t>50</a:t>
            </a:fld>
            <a:endParaRPr lang="en-US" altLang="en-US"/>
          </a:p>
        </p:txBody>
      </p:sp>
      <p:sp>
        <p:nvSpPr>
          <p:cNvPr id="13" name="Title 1"/>
          <p:cNvSpPr txBox="1">
            <a:spLocks/>
          </p:cNvSpPr>
          <p:nvPr/>
        </p:nvSpPr>
        <p:spPr>
          <a:xfrm>
            <a:off x="762000" y="7620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sz="2800" i="1" kern="0" smtClean="0"/>
              <a:t>Trans-High v. NW Harvest Fest</a:t>
            </a:r>
            <a:r>
              <a:rPr lang="en-US" sz="2800" kern="0" smtClean="0"/>
              <a:t> (W.D. Wash)</a:t>
            </a:r>
            <a:endParaRPr lang="en-US" sz="2800" kern="0" dirty="0"/>
          </a:p>
        </p:txBody>
      </p:sp>
    </p:spTree>
    <p:extLst>
      <p:ext uri="{BB962C8B-B14F-4D97-AF65-F5344CB8AC3E}">
        <p14:creationId xmlns:p14="http://schemas.microsoft.com/office/powerpoint/2010/main" val="17458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bg/>
                                          </p:spTgt>
                                        </p:tgtEl>
                                        <p:attrNameLst>
                                          <p:attrName>style.visibility</p:attrName>
                                        </p:attrNameLst>
                                      </p:cBhvr>
                                      <p:to>
                                        <p:strVal val="visible"/>
                                      </p:to>
                                    </p:set>
                                    <p:animEffect transition="in" filter="fade">
                                      <p:cBhvr>
                                        <p:cTn id="7" dur="500"/>
                                        <p:tgtEl>
                                          <p:spTgt spid="205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animEffect transition="in" filter="fade">
                                      <p:cBhvr>
                                        <p:cTn id="26" dur="500"/>
                                        <p:tgtEl>
                                          <p:spTgt spid="7">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51">
                                            <p:bg/>
                                          </p:spTgt>
                                        </p:tgtEl>
                                        <p:attrNameLst>
                                          <p:attrName>style.visibility</p:attrName>
                                        </p:attrNameLst>
                                      </p:cBhvr>
                                      <p:to>
                                        <p:strVal val="visible"/>
                                      </p:to>
                                    </p:set>
                                    <p:animEffect transition="in" filter="fade">
                                      <p:cBhvr>
                                        <p:cTn id="29" dur="500"/>
                                        <p:tgtEl>
                                          <p:spTgt spid="2051">
                                            <p:bg/>
                                          </p:spTgt>
                                        </p:tgtEl>
                                      </p:cBhvr>
                                    </p:animEffect>
                                  </p:childTnLst>
                                </p:cTn>
                              </p:par>
                            </p:childTnLst>
                          </p:cTn>
                        </p:par>
                        <p:par>
                          <p:cTn id="30" fill="hold">
                            <p:stCondLst>
                              <p:cond delay="500"/>
                            </p:stCondLst>
                            <p:childTnLst>
                              <p:par>
                                <p:cTn id="31" presetID="10" presetClass="entr" presetSubtype="0" fill="hold" nodeType="afterEffect">
                                  <p:stCondLst>
                                    <p:cond delay="1000"/>
                                  </p:stCondLst>
                                  <p:childTnLst>
                                    <p:set>
                                      <p:cBhvr>
                                        <p:cTn id="32" dur="1" fill="hold">
                                          <p:stCondLst>
                                            <p:cond delay="0"/>
                                          </p:stCondLst>
                                        </p:cTn>
                                        <p:tgtEl>
                                          <p:spTgt spid="2052">
                                            <p:bg/>
                                          </p:spTgt>
                                        </p:tgtEl>
                                        <p:attrNameLst>
                                          <p:attrName>style.visibility</p:attrName>
                                        </p:attrNameLst>
                                      </p:cBhvr>
                                      <p:to>
                                        <p:strVal val="visible"/>
                                      </p:to>
                                    </p:set>
                                    <p:animEffect transition="in" filter="fade">
                                      <p:cBhvr>
                                        <p:cTn id="33" dur="500"/>
                                        <p:tgtEl>
                                          <p:spTgt spid="2052">
                                            <p:bg/>
                                          </p:spTgt>
                                        </p:tgtEl>
                                      </p:cBhvr>
                                    </p:animEffect>
                                  </p:childTnLst>
                                </p:cTn>
                              </p:par>
                            </p:childTnLst>
                          </p:cTn>
                        </p:par>
                        <p:par>
                          <p:cTn id="34" fill="hold">
                            <p:stCondLst>
                              <p:cond delay="2000"/>
                            </p:stCondLst>
                            <p:childTnLst>
                              <p:par>
                                <p:cTn id="35" presetID="10" presetClass="entr" presetSubtype="0" fill="hold" nodeType="afterEffect">
                                  <p:stCondLst>
                                    <p:cond delay="1000"/>
                                  </p:stCondLst>
                                  <p:childTnLst>
                                    <p:set>
                                      <p:cBhvr>
                                        <p:cTn id="36" dur="1" fill="hold">
                                          <p:stCondLst>
                                            <p:cond delay="0"/>
                                          </p:stCondLst>
                                        </p:cTn>
                                        <p:tgtEl>
                                          <p:spTgt spid="2053">
                                            <p:bg/>
                                          </p:spTgt>
                                        </p:tgtEl>
                                        <p:attrNameLst>
                                          <p:attrName>style.visibility</p:attrName>
                                        </p:attrNameLst>
                                      </p:cBhvr>
                                      <p:to>
                                        <p:strVal val="visible"/>
                                      </p:to>
                                    </p:set>
                                    <p:animEffect transition="in" filter="fade">
                                      <p:cBhvr>
                                        <p:cTn id="37" dur="500"/>
                                        <p:tgtEl>
                                          <p:spTgt spid="2053">
                                            <p:bg/>
                                          </p:spTgt>
                                        </p:tgtEl>
                                      </p:cBhvr>
                                    </p:animEffect>
                                  </p:childTnLst>
                                </p:cTn>
                              </p:par>
                            </p:childTnLst>
                          </p:cTn>
                        </p:par>
                        <p:par>
                          <p:cTn id="38" fill="hold">
                            <p:stCondLst>
                              <p:cond delay="3500"/>
                            </p:stCondLst>
                            <p:childTnLst>
                              <p:par>
                                <p:cTn id="39" presetID="10" presetClass="entr" presetSubtype="0" fill="hold" nodeType="afterEffect">
                                  <p:stCondLst>
                                    <p:cond delay="1000"/>
                                  </p:stCondLst>
                                  <p:childTnLst>
                                    <p:set>
                                      <p:cBhvr>
                                        <p:cTn id="40" dur="1" fill="hold">
                                          <p:stCondLst>
                                            <p:cond delay="0"/>
                                          </p:stCondLst>
                                        </p:cTn>
                                        <p:tgtEl>
                                          <p:spTgt spid="2054">
                                            <p:bg/>
                                          </p:spTgt>
                                        </p:tgtEl>
                                        <p:attrNameLst>
                                          <p:attrName>style.visibility</p:attrName>
                                        </p:attrNameLst>
                                      </p:cBhvr>
                                      <p:to>
                                        <p:strVal val="visible"/>
                                      </p:to>
                                    </p:set>
                                    <p:animEffect transition="in" filter="fade">
                                      <p:cBhvr>
                                        <p:cTn id="41" dur="500"/>
                                        <p:tgtEl>
                                          <p:spTgt spid="2054">
                                            <p:bg/>
                                          </p:spTgt>
                                        </p:tgtEl>
                                      </p:cBhvr>
                                    </p:animEffect>
                                  </p:childTnLst>
                                </p:cTn>
                              </p:par>
                            </p:childTnLst>
                          </p:cTn>
                        </p:par>
                        <p:par>
                          <p:cTn id="42" fill="hold">
                            <p:stCondLst>
                              <p:cond delay="5000"/>
                            </p:stCondLst>
                            <p:childTnLst>
                              <p:par>
                                <p:cTn id="43" presetID="10" presetClass="entr" presetSubtype="0" fill="hold" nodeType="afterEffect">
                                  <p:stCondLst>
                                    <p:cond delay="1000"/>
                                  </p:stCondLst>
                                  <p:childTnLst>
                                    <p:set>
                                      <p:cBhvr>
                                        <p:cTn id="44" dur="1" fill="hold">
                                          <p:stCondLst>
                                            <p:cond delay="0"/>
                                          </p:stCondLst>
                                        </p:cTn>
                                        <p:tgtEl>
                                          <p:spTgt spid="2055">
                                            <p:bg/>
                                          </p:spTgt>
                                        </p:tgtEl>
                                        <p:attrNameLst>
                                          <p:attrName>style.visibility</p:attrName>
                                        </p:attrNameLst>
                                      </p:cBhvr>
                                      <p:to>
                                        <p:strVal val="visible"/>
                                      </p:to>
                                    </p:set>
                                    <p:animEffect transition="in" filter="fade">
                                      <p:cBhvr>
                                        <p:cTn id="45" dur="500"/>
                                        <p:tgtEl>
                                          <p:spTgt spid="2055">
                                            <p:bg/>
                                          </p:spTgt>
                                        </p:tgtEl>
                                      </p:cBhvr>
                                    </p:animEffect>
                                  </p:childTnLst>
                                </p:cTn>
                              </p:par>
                            </p:childTnLst>
                          </p:cTn>
                        </p:par>
                        <p:par>
                          <p:cTn id="46" fill="hold">
                            <p:stCondLst>
                              <p:cond delay="6500"/>
                            </p:stCondLst>
                            <p:childTnLst>
                              <p:par>
                                <p:cTn id="47" presetID="10" presetClass="entr" presetSubtype="0" fill="hold" nodeType="afterEffect">
                                  <p:stCondLst>
                                    <p:cond delay="1000"/>
                                  </p:stCondLst>
                                  <p:childTnLst>
                                    <p:set>
                                      <p:cBhvr>
                                        <p:cTn id="48" dur="1" fill="hold">
                                          <p:stCondLst>
                                            <p:cond delay="0"/>
                                          </p:stCondLst>
                                        </p:cTn>
                                        <p:tgtEl>
                                          <p:spTgt spid="2056">
                                            <p:bg/>
                                          </p:spTgt>
                                        </p:tgtEl>
                                        <p:attrNameLst>
                                          <p:attrName>style.visibility</p:attrName>
                                        </p:attrNameLst>
                                      </p:cBhvr>
                                      <p:to>
                                        <p:strVal val="visible"/>
                                      </p:to>
                                    </p:set>
                                    <p:animEffect transition="in" filter="fade">
                                      <p:cBhvr>
                                        <p:cTn id="49" dur="500"/>
                                        <p:tgtEl>
                                          <p:spTgt spid="205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93037" cy="1143000"/>
          </a:xfrm>
        </p:spPr>
        <p:txBody>
          <a:bodyPr/>
          <a:lstStyle/>
          <a:p>
            <a:r>
              <a:rPr lang="en-US" sz="2800" i="1" dirty="0" smtClean="0"/>
              <a:t>Trans-High v. NW Harvest Fest</a:t>
            </a:r>
            <a:r>
              <a:rPr lang="en-US" sz="2800" dirty="0" smtClean="0"/>
              <a:t> (</a:t>
            </a:r>
            <a:r>
              <a:rPr lang="en-US" sz="2800" dirty="0" err="1" smtClean="0"/>
              <a:t>W.D</a:t>
            </a:r>
            <a:r>
              <a:rPr lang="en-US" sz="2800" dirty="0" smtClean="0"/>
              <a:t>. Wash)</a:t>
            </a:r>
            <a:endParaRPr lang="en-US" sz="2800" dirty="0"/>
          </a:p>
        </p:txBody>
      </p:sp>
      <p:sp>
        <p:nvSpPr>
          <p:cNvPr id="3" name="Content Placeholder 2"/>
          <p:cNvSpPr>
            <a:spLocks noGrp="1"/>
          </p:cNvSpPr>
          <p:nvPr>
            <p:ph sz="quarter" idx="4294967295"/>
          </p:nvPr>
        </p:nvSpPr>
        <p:spPr>
          <a:xfrm>
            <a:off x="762000" y="1558123"/>
            <a:ext cx="4876800" cy="5147477"/>
          </a:xfrm>
          <a:prstGeom prst="rect">
            <a:avLst/>
          </a:prstGeom>
        </p:spPr>
        <p:txBody>
          <a:bodyPr/>
          <a:lstStyle/>
          <a:p>
            <a:pPr>
              <a:spcBef>
                <a:spcPts val="900"/>
              </a:spcBef>
            </a:pPr>
            <a:r>
              <a:rPr lang="en-US" sz="2400" dirty="0" smtClean="0"/>
              <a:t>Northwest Harvest Fest</a:t>
            </a:r>
          </a:p>
          <a:p>
            <a:pPr lvl="1" indent="-342900">
              <a:spcBef>
                <a:spcPts val="900"/>
              </a:spcBef>
              <a:buFont typeface="Arial" panose="020B0604020202020204" pitchFamily="34" charset="0"/>
              <a:buChar char="•"/>
            </a:pPr>
            <a:r>
              <a:rPr lang="en-US" sz="1800" dirty="0" smtClean="0"/>
              <a:t>Promoted own “Cannabis Cup”</a:t>
            </a:r>
          </a:p>
          <a:p>
            <a:pPr>
              <a:spcBef>
                <a:spcPts val="900"/>
              </a:spcBef>
            </a:pPr>
            <a:r>
              <a:rPr lang="en-US" sz="2400" dirty="0" smtClean="0"/>
              <a:t>Trans-High sues Aug. 2013</a:t>
            </a:r>
          </a:p>
          <a:p>
            <a:pPr lvl="1" indent="-342900">
              <a:spcBef>
                <a:spcPts val="900"/>
              </a:spcBef>
              <a:buFont typeface="Arial" panose="020B0604020202020204" pitchFamily="34" charset="0"/>
              <a:buChar char="•"/>
            </a:pPr>
            <a:r>
              <a:rPr lang="en-US" sz="1800" dirty="0" smtClean="0"/>
              <a:t>Trademark Counterfeiting</a:t>
            </a:r>
          </a:p>
          <a:p>
            <a:pPr lvl="1" indent="-342900">
              <a:spcBef>
                <a:spcPts val="900"/>
              </a:spcBef>
              <a:buFont typeface="Arial" panose="020B0604020202020204" pitchFamily="34" charset="0"/>
              <a:buChar char="•"/>
            </a:pPr>
            <a:r>
              <a:rPr lang="en-US" sz="1800" dirty="0" smtClean="0"/>
              <a:t>Trademark Infringement</a:t>
            </a:r>
          </a:p>
          <a:p>
            <a:pPr lvl="1" indent="-342900">
              <a:spcBef>
                <a:spcPts val="900"/>
              </a:spcBef>
              <a:buFont typeface="Arial" panose="020B0604020202020204" pitchFamily="34" charset="0"/>
              <a:buChar char="•"/>
            </a:pPr>
            <a:r>
              <a:rPr lang="en-US" sz="1800" dirty="0" smtClean="0"/>
              <a:t>Unfair competition</a:t>
            </a:r>
          </a:p>
          <a:p>
            <a:pPr>
              <a:spcBef>
                <a:spcPts val="900"/>
              </a:spcBef>
            </a:pPr>
            <a:r>
              <a:rPr lang="en-US" sz="2400" dirty="0" smtClean="0"/>
              <a:t>Answer filed Sept. 25, 2013</a:t>
            </a:r>
          </a:p>
          <a:p>
            <a:pPr lvl="1" indent="-342900">
              <a:spcBef>
                <a:spcPts val="900"/>
              </a:spcBef>
              <a:buFont typeface="Arial" panose="020B0604020202020204" pitchFamily="34" charset="0"/>
              <a:buChar char="•"/>
            </a:pPr>
            <a:r>
              <a:rPr lang="en-US" sz="1800" dirty="0" smtClean="0"/>
              <a:t>No challenge to trademarks</a:t>
            </a:r>
          </a:p>
          <a:p>
            <a:pPr>
              <a:spcBef>
                <a:spcPts val="900"/>
              </a:spcBef>
            </a:pPr>
            <a:r>
              <a:rPr lang="en-US" sz="2400" dirty="0" smtClean="0"/>
              <a:t>Parties settle Jan. 10, 2014</a:t>
            </a:r>
          </a:p>
          <a:p>
            <a:pPr marL="685800" lvl="1">
              <a:spcBef>
                <a:spcPts val="900"/>
              </a:spcBef>
              <a:buFont typeface="Arial" panose="020B0604020202020204" pitchFamily="34" charset="0"/>
              <a:buChar char="•"/>
            </a:pPr>
            <a:r>
              <a:rPr lang="en-US" sz="1800" dirty="0" smtClean="0"/>
              <a:t>Stipulated to trademarks’ </a:t>
            </a:r>
            <a:r>
              <a:rPr lang="en-US" sz="1800" dirty="0"/>
              <a:t>validity</a:t>
            </a:r>
            <a:endParaRPr lang="en-US" sz="1800" dirty="0" smtClean="0"/>
          </a:p>
          <a:p>
            <a:pPr marL="685800" lvl="1">
              <a:spcBef>
                <a:spcPts val="900"/>
              </a:spcBef>
              <a:buFont typeface="Arial" panose="020B0604020202020204" pitchFamily="34" charset="0"/>
              <a:buChar char="•"/>
            </a:pPr>
            <a:r>
              <a:rPr lang="en-US" sz="1800" dirty="0" smtClean="0"/>
              <a:t>Stipulated to permanent injunction</a:t>
            </a:r>
          </a:p>
        </p:txBody>
      </p:sp>
      <p:pic>
        <p:nvPicPr>
          <p:cNvPr id="4099" name="Picture 3" descr="C:\Users\mcnaa\Box Sync\Inn of Court\Marijuana\High Times\NW Harvest Fest.jpg"/>
          <p:cNvPicPr>
            <a:picLocks noChangeAspect="1" noChangeArrowheads="1"/>
          </p:cNvPicPr>
          <p:nvPr/>
        </p:nvPicPr>
        <p:blipFill>
          <a:blip r:embed="rId3"/>
          <a:srcRect/>
          <a:stretch>
            <a:fillRect/>
          </a:stretch>
        </p:blipFill>
        <p:spPr>
          <a:xfrm>
            <a:off x="5334000" y="1524000"/>
            <a:ext cx="3149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p:cNvSpPr>
            <a:spLocks noGrp="1" noChangeArrowheads="1"/>
          </p:cNvSpPr>
          <p:nvPr>
            <p:ph type="sldNum" sz="quarter" idx="10"/>
          </p:nvPr>
        </p:nvSpPr>
        <p:spPr>
          <a:xfrm>
            <a:off x="8305800" y="6172200"/>
            <a:ext cx="533400" cy="457200"/>
          </a:xfrm>
        </p:spPr>
        <p:txBody>
          <a:bodyPr/>
          <a:lstStyle/>
          <a:p>
            <a:fld id="{27623027-A4E6-4961-9215-1F59BA43932E}" type="slidenum">
              <a:rPr lang="en-US" altLang="en-US"/>
              <a:t>51</a:t>
            </a:fld>
            <a:endParaRPr lang="en-US" altLang="en-US"/>
          </a:p>
        </p:txBody>
      </p:sp>
    </p:spTree>
    <p:extLst>
      <p:ext uri="{BB962C8B-B14F-4D97-AF65-F5344CB8AC3E}">
        <p14:creationId xmlns:p14="http://schemas.microsoft.com/office/powerpoint/2010/main" val="2112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99">
                                            <p:bg/>
                                          </p:spTgt>
                                        </p:tgtEl>
                                        <p:attrNameLst>
                                          <p:attrName>style.visibility</p:attrName>
                                        </p:attrNameLst>
                                      </p:cBhvr>
                                      <p:to>
                                        <p:strVal val="visible"/>
                                      </p:to>
                                    </p:set>
                                    <p:animEffect transition="in" filter="fade">
                                      <p:cBhvr>
                                        <p:cTn id="13" dur="500"/>
                                        <p:tgtEl>
                                          <p:spTgt spid="4099">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93037" cy="1143000"/>
          </a:xfrm>
        </p:spPr>
        <p:txBody>
          <a:bodyPr/>
          <a:lstStyle/>
          <a:p>
            <a:r>
              <a:rPr lang="en-US" sz="2800" i="1" dirty="0" smtClean="0"/>
              <a:t>Trans-High v. NW </a:t>
            </a:r>
            <a:r>
              <a:rPr lang="en-US" sz="2800" i="1" dirty="0"/>
              <a:t>Harvest </a:t>
            </a:r>
            <a:r>
              <a:rPr lang="en-US" sz="2800" i="1" dirty="0" smtClean="0"/>
              <a:t>Fest</a:t>
            </a:r>
            <a:r>
              <a:rPr lang="en-US" sz="2800" dirty="0" smtClean="0"/>
              <a:t> – Legal Issues</a:t>
            </a:r>
            <a:endParaRPr lang="en-US" sz="2800" dirty="0"/>
          </a:p>
        </p:txBody>
      </p:sp>
      <p:sp>
        <p:nvSpPr>
          <p:cNvPr id="3" name="Content Placeholder 2"/>
          <p:cNvSpPr>
            <a:spLocks noGrp="1"/>
          </p:cNvSpPr>
          <p:nvPr>
            <p:ph sz="quarter" idx="4294967295"/>
          </p:nvPr>
        </p:nvSpPr>
        <p:spPr>
          <a:xfrm>
            <a:off x="758825" y="1558123"/>
            <a:ext cx="8689975" cy="1489877"/>
          </a:xfrm>
          <a:prstGeom prst="rect">
            <a:avLst/>
          </a:prstGeom>
        </p:spPr>
        <p:txBody>
          <a:bodyPr/>
          <a:lstStyle/>
          <a:p>
            <a:pPr marL="342900" indent="-342900">
              <a:buFont typeface="Arial" panose="020B0604020202020204" pitchFamily="34" charset="0"/>
              <a:buChar char="•"/>
            </a:pPr>
            <a:r>
              <a:rPr lang="en-US" sz="2400" dirty="0" smtClean="0"/>
              <a:t>Trans-High’s “Cannabis Cup” marijuana competition is </a:t>
            </a:r>
            <a:br>
              <a:rPr lang="en-US" sz="2400" dirty="0" smtClean="0"/>
            </a:br>
            <a:r>
              <a:rPr lang="en-US" sz="2400" dirty="0" smtClean="0"/>
              <a:t>illegal under federal law (and possibly state law).</a:t>
            </a:r>
          </a:p>
          <a:p>
            <a:pPr marL="342900" indent="-342900">
              <a:buFont typeface="Arial" panose="020B0604020202020204" pitchFamily="34" charset="0"/>
              <a:buChar char="•"/>
            </a:pPr>
            <a:r>
              <a:rPr lang="en-US" sz="2400" dirty="0" smtClean="0"/>
              <a:t>Identification of Goods &amp; Services raises questions:</a:t>
            </a:r>
          </a:p>
        </p:txBody>
      </p:sp>
      <p:sp>
        <p:nvSpPr>
          <p:cNvPr id="6" name="Rectangle 13"/>
          <p:cNvSpPr>
            <a:spLocks noGrp="1" noChangeArrowheads="1"/>
          </p:cNvSpPr>
          <p:nvPr>
            <p:ph type="sldNum" sz="quarter" idx="10"/>
          </p:nvPr>
        </p:nvSpPr>
        <p:spPr>
          <a:xfrm>
            <a:off x="8305800" y="6172200"/>
            <a:ext cx="533400" cy="457200"/>
          </a:xfrm>
        </p:spPr>
        <p:txBody>
          <a:bodyPr/>
          <a:lstStyle/>
          <a:p>
            <a:fld id="{27623027-A4E6-4961-9215-1F59BA43932E}" type="slidenum">
              <a:rPr lang="en-US" altLang="en-US"/>
              <a:t>52</a:t>
            </a:fld>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val="4001034224"/>
              </p:ext>
            </p:extLst>
          </p:nvPr>
        </p:nvGraphicFramePr>
        <p:xfrm>
          <a:off x="304800" y="3048000"/>
          <a:ext cx="8534400" cy="3200400"/>
        </p:xfrm>
        <a:graphic>
          <a:graphicData uri="http://schemas.openxmlformats.org/drawingml/2006/table">
            <a:tbl>
              <a:tblPr firstRow="1">
                <a:tableStyleId>{7E9639D4-E3E2-4D34-9284-5A2195B3D0D7}</a:tableStyleId>
              </a:tblPr>
              <a:tblGrid>
                <a:gridCol w="2514600"/>
                <a:gridCol w="6019800"/>
              </a:tblGrid>
              <a:tr h="304800">
                <a:tc>
                  <a:txBody>
                    <a:bodyPr/>
                    <a:lstStyle/>
                    <a:p>
                      <a:r>
                        <a:rPr lang="en-US" sz="1600" dirty="0" smtClean="0"/>
                        <a:t>Registered Trademark</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Identification of Goods &amp; Services</a:t>
                      </a:r>
                      <a:endParaRPr lang="en-US" sz="1600" dirty="0"/>
                    </a:p>
                  </a:txBody>
                  <a:tcPr>
                    <a:lnB w="12700" cap="flat" cmpd="sng" algn="ctr">
                      <a:solidFill>
                        <a:schemeClr val="tx1"/>
                      </a:solidFill>
                      <a:prstDash val="solid"/>
                      <a:round/>
                      <a:headEnd type="none" w="med" len="med"/>
                      <a:tailEnd type="none" w="med" len="med"/>
                    </a:lnB>
                  </a:tcPr>
                </a:tc>
              </a:tr>
              <a:tr h="879382">
                <a:tc>
                  <a:txBody>
                    <a:bodyPr/>
                    <a:lstStyle/>
                    <a:p>
                      <a:r>
                        <a:rPr lang="en-US" sz="1600" dirty="0" smtClean="0"/>
                        <a:t>“Cannabis Cup”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smtClean="0">
                          <a:effectLst/>
                        </a:rPr>
                        <a:t>“Organization and arrangement of exhibitions, harvest festivals featuring a variety of activities, namely art and craft exhibitions, organization and arrangement of educational and instructional seminars and conferences in the field of cannabis.”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79382">
                <a:tc>
                  <a:txBody>
                    <a:bodyPr/>
                    <a:lstStyle/>
                    <a:p>
                      <a:r>
                        <a:rPr lang="en-US" sz="1600" dirty="0" smtClean="0"/>
                        <a:t>“US Cannabis Cup”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457200" algn="l" defTabSz="457200" rtl="0" eaLnBrk="1" fontAlgn="auto" latinLnBrk="0" hangingPunct="1">
                        <a:lnSpc>
                          <a:spcPct val="100000"/>
                        </a:lnSpc>
                        <a:spcBef>
                          <a:spcPts val="0"/>
                        </a:spcBef>
                        <a:spcAft>
                          <a:spcPts val="0"/>
                        </a:spcAft>
                        <a:buClrTx/>
                        <a:buSzTx/>
                        <a:buFontTx/>
                        <a:buNone/>
                        <a:tabLst/>
                        <a:defRPr/>
                      </a:pPr>
                      <a:r>
                        <a:rPr lang="en-US" sz="1600" dirty="0" smtClean="0"/>
                        <a:t>“Organization and arrangement of educational and instructional seminars and conferences regarding legal, medical and political developments and societal attitudes about marijuana not including the provision or display of marijuana, marijuana-based preparations, or marijuana extracts or derivatives, synthetic marijuana, or other substances controlled by the controlled substances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381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8200" y="1558123"/>
            <a:ext cx="8077200" cy="4842677"/>
          </a:xfrm>
          <a:prstGeom prst="rect">
            <a:avLst/>
          </a:prstGeom>
        </p:spPr>
        <p:txBody>
          <a:bodyPr/>
          <a:lstStyle/>
          <a:p>
            <a:pPr marL="0" indent="0">
              <a:spcBef>
                <a:spcPts val="600"/>
              </a:spcBef>
              <a:buNone/>
            </a:pPr>
            <a:r>
              <a:rPr lang="en-US" sz="2400" i="1" dirty="0" smtClean="0"/>
              <a:t>Trans High v. Mile High Times LLC – </a:t>
            </a:r>
            <a:r>
              <a:rPr lang="en-US" sz="2400" dirty="0" smtClean="0"/>
              <a:t>(S.D.N.Y.)</a:t>
            </a:r>
          </a:p>
          <a:p>
            <a:pPr marL="685800" lvl="1">
              <a:spcBef>
                <a:spcPts val="600"/>
              </a:spcBef>
              <a:buFont typeface="Arial" panose="020B0604020202020204" pitchFamily="34" charset="0"/>
              <a:buChar char="•"/>
            </a:pPr>
            <a:r>
              <a:rPr lang="en-US" sz="1800" dirty="0" smtClean="0"/>
              <a:t>Defendant published magazine “Mile High Times”</a:t>
            </a:r>
          </a:p>
          <a:p>
            <a:pPr marL="685800" lvl="1">
              <a:spcBef>
                <a:spcPts val="600"/>
              </a:spcBef>
              <a:buFont typeface="Arial" panose="020B0604020202020204" pitchFamily="34" charset="0"/>
              <a:buChar char="•"/>
            </a:pPr>
            <a:r>
              <a:rPr lang="en-US" sz="1800" dirty="0" smtClean="0"/>
              <a:t>Suit filed March 24, 2014; settled April 29, 2014</a:t>
            </a:r>
          </a:p>
          <a:p>
            <a:pPr marL="685800" lvl="1">
              <a:spcBef>
                <a:spcPts val="600"/>
              </a:spcBef>
              <a:buFont typeface="Arial" panose="020B0604020202020204" pitchFamily="34" charset="0"/>
              <a:buChar char="•"/>
            </a:pPr>
            <a:r>
              <a:rPr lang="en-US" sz="1800" dirty="0" smtClean="0"/>
              <a:t>Defendant agrees to injunction as to “Mile High Times,” but parties agree that use of “Mile High” by itself would not be prohibited</a:t>
            </a:r>
          </a:p>
          <a:p>
            <a:pPr marL="0" indent="0">
              <a:spcBef>
                <a:spcPts val="1800"/>
              </a:spcBef>
              <a:buNone/>
            </a:pPr>
            <a:r>
              <a:rPr lang="en-US" sz="2400" i="1" dirty="0"/>
              <a:t>T</a:t>
            </a:r>
            <a:r>
              <a:rPr lang="en-US" sz="2400" i="1" dirty="0" smtClean="0"/>
              <a:t>rans </a:t>
            </a:r>
            <a:r>
              <a:rPr lang="en-US" sz="2400" i="1" dirty="0"/>
              <a:t>High v. </a:t>
            </a:r>
            <a:r>
              <a:rPr lang="en-US" sz="2400" i="1" dirty="0" err="1"/>
              <a:t>Reimers</a:t>
            </a:r>
            <a:r>
              <a:rPr lang="en-US" sz="2400" i="1" dirty="0"/>
              <a:t> </a:t>
            </a:r>
            <a:r>
              <a:rPr lang="en-US" sz="2400" i="1" dirty="0" smtClean="0"/>
              <a:t>– </a:t>
            </a:r>
            <a:r>
              <a:rPr lang="en-US" sz="2400" dirty="0" smtClean="0"/>
              <a:t>(E.D</a:t>
            </a:r>
            <a:r>
              <a:rPr lang="en-US" sz="2400" dirty="0"/>
              <a:t>. Wash.)</a:t>
            </a:r>
          </a:p>
          <a:p>
            <a:pPr marL="685800" lvl="1">
              <a:spcBef>
                <a:spcPts val="600"/>
              </a:spcBef>
              <a:buFont typeface="Arial" panose="020B0604020202020204" pitchFamily="34" charset="0"/>
              <a:buChar char="•"/>
            </a:pPr>
            <a:r>
              <a:rPr lang="en-US" sz="1800" dirty="0" smtClean="0"/>
              <a:t>Defendant opened retail store in Ephrata, WA – “High Time Station”</a:t>
            </a:r>
            <a:endParaRPr lang="en-US" sz="1800" dirty="0"/>
          </a:p>
          <a:p>
            <a:pPr marL="685800" lvl="1">
              <a:spcBef>
                <a:spcPts val="600"/>
              </a:spcBef>
              <a:buFont typeface="Arial" panose="020B0604020202020204" pitchFamily="34" charset="0"/>
              <a:buChar char="•"/>
            </a:pPr>
            <a:r>
              <a:rPr lang="en-US" sz="1800" dirty="0"/>
              <a:t>Suit filed </a:t>
            </a:r>
            <a:r>
              <a:rPr lang="en-US" sz="1800" dirty="0" smtClean="0"/>
              <a:t>August 25, 2014; answer filed September 16, 2014</a:t>
            </a:r>
          </a:p>
          <a:p>
            <a:pPr marL="685800" lvl="1">
              <a:spcBef>
                <a:spcPts val="600"/>
              </a:spcBef>
              <a:buFont typeface="Arial" panose="020B0604020202020204" pitchFamily="34" charset="0"/>
              <a:buChar char="•"/>
            </a:pPr>
            <a:r>
              <a:rPr lang="en-US" sz="1800" dirty="0" smtClean="0"/>
              <a:t>Counterclaim – Cancellation of Federal Registration of Trademark</a:t>
            </a:r>
          </a:p>
          <a:p>
            <a:pPr lvl="2" indent="-285750">
              <a:spcBef>
                <a:spcPts val="600"/>
              </a:spcBef>
              <a:buFont typeface="Courier New" panose="02070309020205020404" pitchFamily="49" charset="0"/>
              <a:buChar char="o"/>
            </a:pPr>
            <a:r>
              <a:rPr lang="en-US" sz="1400" dirty="0" smtClean="0"/>
              <a:t>Plaintiff’s “magazine </a:t>
            </a:r>
            <a:r>
              <a:rPr lang="en-US" sz="1400" dirty="0"/>
              <a:t>and website offer for sale, among other </a:t>
            </a:r>
            <a:r>
              <a:rPr lang="en-US" sz="1400" dirty="0" smtClean="0"/>
              <a:t>things, paraphernalia </a:t>
            </a:r>
            <a:r>
              <a:rPr lang="en-US" sz="1400" dirty="0"/>
              <a:t>utilized in the consumption and use of marijuana, products used </a:t>
            </a:r>
            <a:r>
              <a:rPr lang="en-US" sz="1400" dirty="0" smtClean="0"/>
              <a:t>in the </a:t>
            </a:r>
            <a:r>
              <a:rPr lang="en-US" sz="1400" dirty="0"/>
              <a:t>production of marijuana, marijuana seeds, and psilocybin mushroom spores </a:t>
            </a:r>
            <a:r>
              <a:rPr lang="en-US" sz="1400" dirty="0" smtClean="0"/>
              <a:t>to produce </a:t>
            </a:r>
            <a:r>
              <a:rPr lang="en-US" sz="1400" dirty="0"/>
              <a:t>psilocybin, the latter of which is like marijuana, a controlled substance </a:t>
            </a:r>
            <a:r>
              <a:rPr lang="en-US" sz="1400" dirty="0" smtClean="0"/>
              <a:t>under </a:t>
            </a:r>
            <a:r>
              <a:rPr lang="en-US" sz="1400" dirty="0"/>
              <a:t>Federal law</a:t>
            </a:r>
            <a:r>
              <a:rPr lang="en-US" sz="1400" dirty="0" smtClean="0"/>
              <a:t>.”</a:t>
            </a:r>
          </a:p>
          <a:p>
            <a:pPr lvl="2" indent="-285750">
              <a:spcBef>
                <a:spcPts val="600"/>
              </a:spcBef>
              <a:buFont typeface="Courier New" panose="02070309020205020404" pitchFamily="49" charset="0"/>
              <a:buChar char="o"/>
            </a:pPr>
            <a:r>
              <a:rPr lang="en-US" sz="1400" dirty="0" smtClean="0"/>
              <a:t>“</a:t>
            </a:r>
            <a:r>
              <a:rPr lang="en-US" sz="1400" dirty="0"/>
              <a:t>Since Plaintiff is not making a lawful use of the mark in </a:t>
            </a:r>
            <a:r>
              <a:rPr lang="en-US" sz="1400" dirty="0" smtClean="0"/>
              <a:t>commerce, the </a:t>
            </a:r>
            <a:r>
              <a:rPr lang="en-US" sz="1400" dirty="0"/>
              <a:t>mark is not entitled to Federal registration and the existing </a:t>
            </a:r>
            <a:r>
              <a:rPr lang="en-US" sz="1400" dirty="0" smtClean="0"/>
              <a:t>registration should </a:t>
            </a:r>
            <a:r>
              <a:rPr lang="en-US" sz="1400" dirty="0"/>
              <a:t>be </a:t>
            </a:r>
            <a:r>
              <a:rPr lang="en-US" sz="1400" dirty="0" smtClean="0"/>
              <a:t>cancelled.”</a:t>
            </a:r>
          </a:p>
        </p:txBody>
      </p:sp>
      <p:sp>
        <p:nvSpPr>
          <p:cNvPr id="4" name="Rectangle 13"/>
          <p:cNvSpPr>
            <a:spLocks noGrp="1" noChangeArrowheads="1"/>
          </p:cNvSpPr>
          <p:nvPr>
            <p:ph type="sldNum" sz="quarter" idx="10"/>
          </p:nvPr>
        </p:nvSpPr>
        <p:spPr>
          <a:xfrm>
            <a:off x="8305800" y="6172200"/>
            <a:ext cx="533400" cy="457200"/>
          </a:xfrm>
        </p:spPr>
        <p:txBody>
          <a:bodyPr/>
          <a:lstStyle/>
          <a:p>
            <a:fld id="{27623027-A4E6-4961-9215-1F59BA43932E}" type="slidenum">
              <a:rPr lang="en-US" altLang="en-US"/>
              <a:t>53</a:t>
            </a:fld>
            <a:endParaRPr lang="en-US" altLang="en-US" dirty="0"/>
          </a:p>
        </p:txBody>
      </p:sp>
      <p:sp>
        <p:nvSpPr>
          <p:cNvPr id="6" name="Title 1"/>
          <p:cNvSpPr txBox="1">
            <a:spLocks/>
          </p:cNvSpPr>
          <p:nvPr/>
        </p:nvSpPr>
        <p:spPr>
          <a:xfrm>
            <a:off x="762000" y="7620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sz="2800" i="1" kern="0" dirty="0" smtClean="0"/>
              <a:t>Trans-High Corporation </a:t>
            </a:r>
            <a:r>
              <a:rPr lang="en-US" sz="2800" kern="0" dirty="0" smtClean="0"/>
              <a:t>– “High Times” cases </a:t>
            </a:r>
            <a:endParaRPr lang="en-US" sz="2800" kern="0" dirty="0"/>
          </a:p>
        </p:txBody>
      </p:sp>
    </p:spTree>
    <p:extLst>
      <p:ext uri="{BB962C8B-B14F-4D97-AF65-F5344CB8AC3E}">
        <p14:creationId xmlns:p14="http://schemas.microsoft.com/office/powerpoint/2010/main" val="268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990600" y="2209800"/>
            <a:ext cx="777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sz="3700" kern="0"/>
              <a:t>Marijuana IP and </a:t>
            </a:r>
            <a:r>
              <a:rPr lang="en-US" sz="3700" kern="0" smtClean="0"/>
              <a:t>Ethics</a:t>
            </a:r>
          </a:p>
          <a:p>
            <a:r>
              <a:rPr lang="en-US" sz="3600" kern="0"/>
              <a:t/>
            </a:r>
            <a:br>
              <a:rPr lang="en-US" sz="3600" kern="0"/>
            </a:br>
            <a:r>
              <a:rPr lang="en-US" sz="3100" kern="0" smtClean="0">
                <a:solidFill>
                  <a:schemeClr val="tx1"/>
                </a:solidFill>
              </a:rPr>
              <a:t>Davina Inslee</a:t>
            </a:r>
          </a:p>
          <a:p>
            <a:r>
              <a:rPr lang="en-US" sz="2500" kern="0" smtClean="0">
                <a:solidFill>
                  <a:schemeClr val="tx1"/>
                </a:solidFill>
              </a:rPr>
              <a:t>IP </a:t>
            </a:r>
            <a:r>
              <a:rPr lang="en-US" sz="2500" kern="0">
                <a:solidFill>
                  <a:schemeClr val="tx1"/>
                </a:solidFill>
              </a:rPr>
              <a:t>Counsel, Vulcan Inc.</a:t>
            </a:r>
          </a:p>
          <a:p>
            <a:endParaRPr lang="en-US" sz="2700" kern="0">
              <a:solidFill>
                <a:schemeClr val="tx1"/>
              </a:solidFill>
            </a:endParaRPr>
          </a:p>
        </p:txBody>
      </p:sp>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54</a:t>
            </a:fld>
            <a:endParaRPr lang="en-US" altLang="en-US" sz="1200"/>
          </a:p>
        </p:txBody>
      </p:sp>
    </p:spTree>
    <p:extLst>
      <p:ext uri="{BB962C8B-B14F-4D97-AF65-F5344CB8AC3E}">
        <p14:creationId xmlns:p14="http://schemas.microsoft.com/office/powerpoint/2010/main" val="29219681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5"/>
          <p:cNvSpPr>
            <a:spLocks noGrp="1"/>
          </p:cNvSpPr>
          <p:nvPr>
            <p:ph type="title"/>
          </p:nvPr>
        </p:nvSpPr>
        <p:spPr>
          <a:xfrm>
            <a:off x="685800" y="2895600"/>
            <a:ext cx="7772400" cy="381000"/>
          </a:xfrm>
        </p:spPr>
        <p:txBody>
          <a:bodyPr>
            <a:normAutofit fontScale="90000"/>
          </a:bodyPr>
          <a:lstStyle/>
          <a:p>
            <a:pPr eaLnBrk="1" hangingPunct="1"/>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400" smtClean="0">
                <a:solidFill>
                  <a:srgbClr val="000000"/>
                </a:solidFill>
                <a:latin typeface="Times New Roman" pitchFamily="18" charset="0"/>
              </a:rPr>
              <a:t/>
            </a:r>
            <a:br>
              <a:rPr lang="en-US" altLang="en-US" sz="2400" smtClean="0">
                <a:solidFill>
                  <a:srgbClr val="000000"/>
                </a:solidFill>
                <a:latin typeface="Times New Roman" pitchFamily="18" charset="0"/>
              </a:rPr>
            </a:br>
            <a:r>
              <a:rPr lang="en-US" altLang="en-US" sz="2500" smtClean="0">
                <a:solidFill>
                  <a:srgbClr val="000000"/>
                </a:solidFill>
                <a:latin typeface="Times New Roman" pitchFamily="18" charset="0"/>
              </a:rPr>
              <a:t/>
            </a:r>
            <a:br>
              <a:rPr lang="en-US" altLang="en-US" sz="25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r>
              <a:rPr lang="en-US" altLang="en-US" sz="2200" smtClean="0">
                <a:solidFill>
                  <a:srgbClr val="000000"/>
                </a:solidFill>
                <a:latin typeface="Times New Roman" pitchFamily="18" charset="0"/>
              </a:rPr>
              <a:t/>
            </a:r>
            <a:br>
              <a:rPr lang="en-US" altLang="en-US" sz="2200" smtClean="0">
                <a:solidFill>
                  <a:srgbClr val="000000"/>
                </a:solidFill>
                <a:latin typeface="Times New Roman" pitchFamily="18" charset="0"/>
              </a:rPr>
            </a:br>
            <a:endParaRPr lang="en-US" altLang="en-US" sz="4100" smtClean="0"/>
          </a:p>
        </p:txBody>
      </p:sp>
      <p:sp>
        <p:nvSpPr>
          <p:cNvPr id="5122" name="Rectangle 3"/>
          <p:cNvSpPr>
            <a:spLocks noGrp="1" noChangeArrowheads="1"/>
          </p:cNvSpPr>
          <p:nvPr>
            <p:ph idx="1"/>
          </p:nvPr>
        </p:nvSpPr>
        <p:spPr>
          <a:xfrm>
            <a:off x="685800" y="1295400"/>
            <a:ext cx="7772400" cy="4800600"/>
          </a:xfrm>
        </p:spPr>
        <p:txBody>
          <a:bodyPr>
            <a:normAutofit/>
          </a:bodyPr>
          <a:lstStyle/>
          <a:p>
            <a:pPr eaLnBrk="1" hangingPunct="1">
              <a:lnSpc>
                <a:spcPct val="70000"/>
              </a:lnSpc>
              <a:buFontTx/>
              <a:buNone/>
            </a:pPr>
            <a:endParaRPr lang="en-US" altLang="en-US" sz="1000" smtClean="0">
              <a:latin typeface="Times New Roman" pitchFamily="18" charset="0"/>
              <a:cs typeface="Times New Roman" pitchFamily="18" charset="0"/>
            </a:endParaRPr>
          </a:p>
          <a:p>
            <a:pPr eaLnBrk="1" hangingPunct="1">
              <a:lnSpc>
                <a:spcPct val="70000"/>
              </a:lnSpc>
              <a:buFontTx/>
              <a:buNone/>
            </a:pPr>
            <a:endParaRPr lang="en-US" altLang="en-US" sz="1000" smtClean="0">
              <a:latin typeface="Times New Roman" pitchFamily="18" charset="0"/>
              <a:cs typeface="Times New Roman" pitchFamily="18" charset="0"/>
            </a:endParaRPr>
          </a:p>
          <a:p>
            <a:pPr eaLnBrk="1" hangingPunct="1">
              <a:lnSpc>
                <a:spcPct val="70000"/>
              </a:lnSpc>
              <a:buFontTx/>
              <a:buNone/>
            </a:pPr>
            <a:r>
              <a:rPr lang="en-US" altLang="en-US" sz="1400" smtClean="0">
                <a:latin typeface="Times New Roman" pitchFamily="18" charset="0"/>
                <a:cs typeface="Times New Roman" pitchFamily="18" charset="0"/>
              </a:rPr>
              <a:t>(a) Subject to paragraphs (c) and (d), a lawyer shall abide by a client's decisions concerning the</a:t>
            </a:r>
          </a:p>
          <a:p>
            <a:pPr eaLnBrk="1" hangingPunct="1">
              <a:lnSpc>
                <a:spcPct val="70000"/>
              </a:lnSpc>
              <a:buFontTx/>
              <a:buNone/>
            </a:pPr>
            <a:r>
              <a:rPr lang="en-US" altLang="en-US" sz="1400" smtClean="0">
                <a:latin typeface="Times New Roman" pitchFamily="18" charset="0"/>
                <a:cs typeface="Times New Roman" pitchFamily="18" charset="0"/>
              </a:rPr>
              <a:t>objectives of representation and, as required by Rule 1.4, shall consult with the client as to the means by</a:t>
            </a:r>
          </a:p>
          <a:p>
            <a:pPr eaLnBrk="1" hangingPunct="1">
              <a:lnSpc>
                <a:spcPct val="70000"/>
              </a:lnSpc>
              <a:buFontTx/>
              <a:buNone/>
            </a:pPr>
            <a:r>
              <a:rPr lang="en-US" altLang="en-US" sz="1400" smtClean="0">
                <a:latin typeface="Times New Roman" pitchFamily="18" charset="0"/>
                <a:cs typeface="Times New Roman" pitchFamily="18" charset="0"/>
              </a:rPr>
              <a:t>which they are to be pursued. A lawyer may take such action on behalf of the client as is impliedly authorized</a:t>
            </a:r>
          </a:p>
          <a:p>
            <a:pPr eaLnBrk="1" hangingPunct="1">
              <a:lnSpc>
                <a:spcPct val="70000"/>
              </a:lnSpc>
              <a:buFontTx/>
              <a:buNone/>
            </a:pPr>
            <a:r>
              <a:rPr lang="en-US" altLang="en-US" sz="1400" smtClean="0">
                <a:latin typeface="Times New Roman" pitchFamily="18" charset="0"/>
                <a:cs typeface="Times New Roman" pitchFamily="18" charset="0"/>
              </a:rPr>
              <a:t>to carry out the representation. A lawyer shall abide by a client's decision whether to settle a matter. In</a:t>
            </a:r>
          </a:p>
          <a:p>
            <a:pPr eaLnBrk="1" hangingPunct="1">
              <a:lnSpc>
                <a:spcPct val="70000"/>
              </a:lnSpc>
              <a:buFontTx/>
              <a:buNone/>
            </a:pPr>
            <a:r>
              <a:rPr lang="en-US" altLang="en-US" sz="1400" smtClean="0">
                <a:latin typeface="Times New Roman" pitchFamily="18" charset="0"/>
                <a:cs typeface="Times New Roman" pitchFamily="18" charset="0"/>
              </a:rPr>
              <a:t>a criminal case, the lawyer shall abide by the client's decision, after consultation with the lawyer, as to</a:t>
            </a:r>
          </a:p>
          <a:p>
            <a:pPr eaLnBrk="1" hangingPunct="1">
              <a:lnSpc>
                <a:spcPct val="70000"/>
              </a:lnSpc>
              <a:buFontTx/>
              <a:buNone/>
            </a:pPr>
            <a:r>
              <a:rPr lang="en-US" altLang="en-US" sz="1400" smtClean="0">
                <a:latin typeface="Times New Roman" pitchFamily="18" charset="0"/>
                <a:cs typeface="Times New Roman" pitchFamily="18" charset="0"/>
              </a:rPr>
              <a:t>a plea to be entered, whether to waive jury trial and whether the client will testify.</a:t>
            </a:r>
          </a:p>
          <a:p>
            <a:pPr eaLnBrk="1" hangingPunct="1">
              <a:lnSpc>
                <a:spcPct val="70000"/>
              </a:lnSpc>
              <a:buFontTx/>
              <a:buNone/>
            </a:pPr>
            <a:r>
              <a:rPr lang="en-US" altLang="en-US" sz="1400" smtClean="0">
                <a:latin typeface="Times New Roman" pitchFamily="18" charset="0"/>
                <a:cs typeface="Times New Roman" pitchFamily="18" charset="0"/>
              </a:rPr>
              <a:t>(b) A lawyer's representation of a client, including representation by appointment, does not constitute</a:t>
            </a:r>
          </a:p>
          <a:p>
            <a:pPr eaLnBrk="1" hangingPunct="1">
              <a:lnSpc>
                <a:spcPct val="70000"/>
              </a:lnSpc>
              <a:buFontTx/>
              <a:buNone/>
            </a:pPr>
            <a:r>
              <a:rPr lang="en-US" altLang="en-US" sz="1400" smtClean="0">
                <a:latin typeface="Times New Roman" pitchFamily="18" charset="0"/>
                <a:cs typeface="Times New Roman" pitchFamily="18" charset="0"/>
              </a:rPr>
              <a:t>an endorsement of the client's political, economic, social or moral views or activities.</a:t>
            </a:r>
          </a:p>
          <a:p>
            <a:pPr eaLnBrk="1" hangingPunct="1">
              <a:lnSpc>
                <a:spcPct val="70000"/>
              </a:lnSpc>
              <a:buFontTx/>
              <a:buNone/>
            </a:pPr>
            <a:r>
              <a:rPr lang="en-US" altLang="en-US" sz="1400" smtClean="0">
                <a:latin typeface="Times New Roman" pitchFamily="18" charset="0"/>
                <a:cs typeface="Times New Roman" pitchFamily="18" charset="0"/>
              </a:rPr>
              <a:t>(c) A lawyer may limit the scope of the representation if the limitation is reasonable under the</a:t>
            </a:r>
          </a:p>
          <a:p>
            <a:pPr eaLnBrk="1" hangingPunct="1">
              <a:lnSpc>
                <a:spcPct val="70000"/>
              </a:lnSpc>
              <a:buFontTx/>
              <a:buNone/>
            </a:pPr>
            <a:r>
              <a:rPr lang="en-US" altLang="en-US" sz="1400" smtClean="0">
                <a:latin typeface="Times New Roman" pitchFamily="18" charset="0"/>
                <a:cs typeface="Times New Roman" pitchFamily="18" charset="0"/>
              </a:rPr>
              <a:t>circumstances and the client gives informed consent.</a:t>
            </a:r>
          </a:p>
          <a:p>
            <a:pPr eaLnBrk="1" hangingPunct="1">
              <a:lnSpc>
                <a:spcPct val="70000"/>
              </a:lnSpc>
              <a:buFontTx/>
              <a:buNone/>
            </a:pPr>
            <a:r>
              <a:rPr lang="en-US" altLang="en-US" sz="1400" smtClean="0">
                <a:latin typeface="Times New Roman" pitchFamily="18" charset="0"/>
                <a:cs typeface="Times New Roman" pitchFamily="18" charset="0"/>
              </a:rPr>
              <a:t>(d) A lawyer shall not counsel a client to engage, or assist a client, in conduct that the lawyer knows</a:t>
            </a:r>
          </a:p>
          <a:p>
            <a:pPr eaLnBrk="1" hangingPunct="1">
              <a:lnSpc>
                <a:spcPct val="70000"/>
              </a:lnSpc>
              <a:buFontTx/>
              <a:buNone/>
            </a:pPr>
            <a:r>
              <a:rPr lang="en-US" altLang="en-US" sz="1400" smtClean="0">
                <a:latin typeface="Times New Roman" pitchFamily="18" charset="0"/>
                <a:cs typeface="Times New Roman" pitchFamily="18" charset="0"/>
              </a:rPr>
              <a:t>is criminal or fraudulent, but a lawyer may discuss the legal consequences of any proposed course of conduct</a:t>
            </a:r>
          </a:p>
          <a:p>
            <a:pPr eaLnBrk="1" hangingPunct="1">
              <a:lnSpc>
                <a:spcPct val="70000"/>
              </a:lnSpc>
              <a:buFontTx/>
              <a:buNone/>
            </a:pPr>
            <a:r>
              <a:rPr lang="en-US" altLang="en-US" sz="1400" smtClean="0">
                <a:latin typeface="Times New Roman" pitchFamily="18" charset="0"/>
                <a:cs typeface="Times New Roman" pitchFamily="18" charset="0"/>
              </a:rPr>
              <a:t>with a client and may counsel or assist a client to make a good faith effort to determine the validity, scope,</a:t>
            </a:r>
          </a:p>
          <a:p>
            <a:pPr eaLnBrk="1" hangingPunct="1">
              <a:lnSpc>
                <a:spcPct val="70000"/>
              </a:lnSpc>
              <a:buFontTx/>
              <a:buNone/>
            </a:pPr>
            <a:r>
              <a:rPr lang="en-US" altLang="en-US" sz="1400" smtClean="0">
                <a:latin typeface="Times New Roman" pitchFamily="18" charset="0"/>
                <a:cs typeface="Times New Roman" pitchFamily="18" charset="0"/>
              </a:rPr>
              <a:t>meaning or application of the law.</a:t>
            </a:r>
          </a:p>
          <a:p>
            <a:pPr eaLnBrk="1" hangingPunct="1">
              <a:lnSpc>
                <a:spcPct val="70000"/>
              </a:lnSpc>
              <a:buFontTx/>
              <a:buNone/>
            </a:pPr>
            <a:r>
              <a:rPr lang="en-US" altLang="en-US" sz="1400" smtClean="0">
                <a:latin typeface="Times New Roman" pitchFamily="18" charset="0"/>
                <a:cs typeface="Times New Roman" pitchFamily="18" charset="0"/>
              </a:rPr>
              <a:t>(e) [Reserved.]</a:t>
            </a:r>
          </a:p>
          <a:p>
            <a:pPr eaLnBrk="1" hangingPunct="1">
              <a:lnSpc>
                <a:spcPct val="70000"/>
              </a:lnSpc>
              <a:buFontTx/>
              <a:buNone/>
            </a:pPr>
            <a:r>
              <a:rPr lang="en-US" altLang="en-US" sz="1400" smtClean="0">
                <a:latin typeface="Times New Roman" pitchFamily="18" charset="0"/>
                <a:cs typeface="Times New Roman" pitchFamily="18" charset="0"/>
              </a:rPr>
              <a:t>(f) A lawyer shall not purport to act as a lawyer for any person or organization if the lawyer knows</a:t>
            </a:r>
          </a:p>
          <a:p>
            <a:pPr eaLnBrk="1" hangingPunct="1">
              <a:lnSpc>
                <a:spcPct val="70000"/>
              </a:lnSpc>
              <a:buFontTx/>
              <a:buNone/>
            </a:pPr>
            <a:r>
              <a:rPr lang="en-US" altLang="en-US" sz="1400" smtClean="0">
                <a:latin typeface="Times New Roman" pitchFamily="18" charset="0"/>
                <a:cs typeface="Times New Roman" pitchFamily="18" charset="0"/>
              </a:rPr>
              <a:t>or reasonably should know that the lawyer is acting without the authority of that person or organization,</a:t>
            </a:r>
          </a:p>
          <a:p>
            <a:pPr eaLnBrk="1" hangingPunct="1">
              <a:lnSpc>
                <a:spcPct val="70000"/>
              </a:lnSpc>
              <a:buFontTx/>
              <a:buNone/>
            </a:pPr>
            <a:r>
              <a:rPr lang="en-US" altLang="en-US" sz="1400" smtClean="0">
                <a:latin typeface="Times New Roman" pitchFamily="18" charset="0"/>
                <a:cs typeface="Times New Roman" pitchFamily="18" charset="0"/>
              </a:rPr>
              <a:t>unless the lawyer is authorized or required to so act by law or a court order.</a:t>
            </a:r>
          </a:p>
          <a:p>
            <a:pPr eaLnBrk="1" hangingPunct="1">
              <a:lnSpc>
                <a:spcPct val="70000"/>
              </a:lnSpc>
              <a:buFontTx/>
              <a:buNone/>
            </a:pPr>
            <a:endParaRPr lang="en-US" altLang="en-US" sz="1300" smtClean="0"/>
          </a:p>
          <a:p>
            <a:pPr eaLnBrk="1" hangingPunct="1">
              <a:lnSpc>
                <a:spcPct val="70000"/>
              </a:lnSpc>
            </a:pPr>
            <a:endParaRPr lang="en-US" altLang="en-US" sz="1300" smtClean="0"/>
          </a:p>
          <a:p>
            <a:pPr eaLnBrk="1" hangingPunct="1">
              <a:lnSpc>
                <a:spcPct val="70000"/>
              </a:lnSpc>
            </a:pPr>
            <a:endParaRPr lang="en-US" altLang="en-US" sz="1300" smtClean="0"/>
          </a:p>
          <a:p>
            <a:pPr eaLnBrk="1" hangingPunct="1">
              <a:lnSpc>
                <a:spcPct val="70000"/>
              </a:lnSpc>
            </a:pPr>
            <a:endParaRPr lang="en-US" altLang="en-US" sz="1300" smtClean="0"/>
          </a:p>
          <a:p>
            <a:pPr eaLnBrk="1" hangingPunct="1">
              <a:lnSpc>
                <a:spcPct val="70000"/>
              </a:lnSpc>
            </a:pPr>
            <a:endParaRPr lang="en-US" altLang="en-US" sz="1300" smtClean="0"/>
          </a:p>
          <a:p>
            <a:pPr eaLnBrk="1" hangingPunct="1">
              <a:lnSpc>
                <a:spcPct val="70000"/>
              </a:lnSpc>
            </a:pPr>
            <a:endParaRPr lang="en-US" altLang="en-US" sz="1300" smtClean="0"/>
          </a:p>
          <a:p>
            <a:pPr lvl="1" eaLnBrk="1" hangingPunct="1">
              <a:lnSpc>
                <a:spcPct val="70000"/>
              </a:lnSpc>
              <a:buFontTx/>
              <a:buNone/>
            </a:pPr>
            <a:endParaRPr lang="en-US" altLang="en-US" sz="1100" smtClean="0"/>
          </a:p>
        </p:txBody>
      </p:sp>
      <p:sp>
        <p:nvSpPr>
          <p:cNvPr id="5" name="Title 1"/>
          <p:cNvSpPr txBox="1"/>
          <p:nvPr/>
        </p:nvSpPr>
        <p:spPr>
          <a:xfrm>
            <a:off x="685800" y="4572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sz="2400" kern="0" smtClean="0"/>
              <a:t>RPC </a:t>
            </a:r>
            <a:r>
              <a:rPr lang="en-US" sz="2400" kern="0"/>
              <a:t>Rule </a:t>
            </a:r>
            <a:r>
              <a:rPr lang="en-US" sz="2400" kern="0" smtClean="0"/>
              <a:t>1.2 Scope </a:t>
            </a:r>
            <a:r>
              <a:rPr lang="en-US" sz="2400" kern="0"/>
              <a:t>of Representation and Allocation of Authority Between Client and Lawyer</a:t>
            </a:r>
          </a:p>
        </p:txBody>
      </p:sp>
      <p:sp>
        <p:nvSpPr>
          <p:cNvPr id="6"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55</a:t>
            </a:fld>
            <a:endParaRPr lang="en-US" altLang="en-US" sz="1200"/>
          </a:p>
        </p:txBody>
      </p:sp>
    </p:spTree>
    <p:extLst>
      <p:ext uri="{BB962C8B-B14F-4D97-AF65-F5344CB8AC3E}">
        <p14:creationId xmlns:p14="http://schemas.microsoft.com/office/powerpoint/2010/main" val="1035918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22363" y="1143000"/>
            <a:ext cx="7793037" cy="1143000"/>
          </a:xfrm>
        </p:spPr>
        <p:txBody>
          <a:bodyPr>
            <a:normAutofit fontScale="90000"/>
          </a:bodyPr>
          <a:lstStyle/>
          <a:p>
            <a:pPr eaLnBrk="1" hangingPunct="1"/>
            <a:r>
              <a:rPr lang="en-US" altLang="en-US" sz="2900" baseline="30000" smtClean="0">
                <a:latin typeface="Times New Roman" pitchFamily="18" charset="0"/>
                <a:cs typeface="Times New Roman" pitchFamily="18" charset="0"/>
              </a:rPr>
              <a:t/>
            </a:r>
            <a:br>
              <a:rPr lang="en-US" altLang="en-US" sz="2900" baseline="30000" smtClean="0">
                <a:latin typeface="Times New Roman" pitchFamily="18" charset="0"/>
                <a:cs typeface="Times New Roman" pitchFamily="18" charset="0"/>
              </a:rPr>
            </a:br>
            <a:r>
              <a:rPr lang="en-US" altLang="en-US" sz="2900" baseline="30000" smtClean="0">
                <a:latin typeface="Times New Roman" pitchFamily="18" charset="0"/>
                <a:cs typeface="Times New Roman" pitchFamily="18" charset="0"/>
              </a:rPr>
              <a:t/>
            </a:r>
            <a:br>
              <a:rPr lang="en-US" altLang="en-US" sz="2900" baseline="30000" smtClean="0">
                <a:latin typeface="Times New Roman" pitchFamily="18" charset="0"/>
                <a:cs typeface="Times New Roman" pitchFamily="18" charset="0"/>
              </a:rPr>
            </a:br>
            <a:r>
              <a:rPr lang="en-US" altLang="en-US" sz="2900" baseline="30000" smtClean="0">
                <a:latin typeface="Times New Roman" pitchFamily="18" charset="0"/>
                <a:cs typeface="Times New Roman" pitchFamily="18" charset="0"/>
              </a:rPr>
              <a:t/>
            </a:r>
            <a:br>
              <a:rPr lang="en-US" altLang="en-US" sz="2900" baseline="30000" smtClean="0">
                <a:latin typeface="Times New Roman" pitchFamily="18" charset="0"/>
                <a:cs typeface="Times New Roman" pitchFamily="18" charset="0"/>
              </a:rPr>
            </a:br>
            <a:r>
              <a:rPr lang="en-US" altLang="en-US" sz="2800" smtClean="0">
                <a:latin typeface="Times New Roman" pitchFamily="18" charset="0"/>
                <a:cs typeface="Times New Roman" pitchFamily="18" charset="0"/>
              </a:rPr>
              <a:t/>
            </a:r>
            <a:br>
              <a:rPr lang="en-US" altLang="en-US" sz="2800" smtClean="0">
                <a:latin typeface="Times New Roman" pitchFamily="18" charset="0"/>
                <a:cs typeface="Times New Roman" pitchFamily="18" charset="0"/>
              </a:rPr>
            </a:br>
            <a:r>
              <a:rPr lang="en-US" altLang="en-US" sz="4100" smtClean="0"/>
              <a:t> </a:t>
            </a:r>
          </a:p>
        </p:txBody>
      </p:sp>
      <p:sp>
        <p:nvSpPr>
          <p:cNvPr id="4099" name="Rectangle 3"/>
          <p:cNvSpPr>
            <a:spLocks noGrp="1" noChangeArrowheads="1"/>
          </p:cNvSpPr>
          <p:nvPr>
            <p:ph idx="1"/>
          </p:nvPr>
        </p:nvSpPr>
        <p:spPr>
          <a:xfrm>
            <a:off x="685800" y="1295400"/>
            <a:ext cx="7467600" cy="5135563"/>
          </a:xfrm>
        </p:spPr>
        <p:txBody>
          <a:bodyPr>
            <a:normAutofit/>
          </a:bodyPr>
          <a:lstStyle/>
          <a:p>
            <a:pPr eaLnBrk="1" hangingPunct="1">
              <a:buFont typeface="Wingdings 2" pitchFamily="18" charset="2"/>
              <a:buNone/>
            </a:pPr>
            <a:endParaRPr lang="en-US" altLang="en-US" sz="2400" baseline="30000" smtClean="0">
              <a:latin typeface="Times New Roman" pitchFamily="18" charset="0"/>
              <a:cs typeface="Times New Roman" pitchFamily="18" charset="0"/>
            </a:endParaRPr>
          </a:p>
          <a:p>
            <a:pPr eaLnBrk="1" hangingPunct="1">
              <a:buFont typeface="Wingdings 2" pitchFamily="18" charset="2"/>
              <a:buNone/>
            </a:pPr>
            <a:endParaRPr lang="en-US" altLang="en-US" sz="2400" baseline="30000" smtClean="0">
              <a:latin typeface="Times New Roman" pitchFamily="18" charset="0"/>
              <a:cs typeface="Times New Roman" pitchFamily="18" charset="0"/>
            </a:endParaRPr>
          </a:p>
          <a:p>
            <a:pPr eaLnBrk="1" hangingPunct="1">
              <a:buFont typeface="Wingdings 2" pitchFamily="18" charset="2"/>
              <a:buNone/>
            </a:pPr>
            <a:r>
              <a:rPr lang="en-US" altLang="en-US" sz="2400" baseline="30000" smtClean="0">
                <a:latin typeface="Times New Roman" pitchFamily="18" charset="0"/>
                <a:cs typeface="Times New Roman" pitchFamily="18" charset="0"/>
              </a:rPr>
              <a:t>Special Circumstances Presented by Washington Initiative 502</a:t>
            </a:r>
          </a:p>
          <a:p>
            <a:pPr eaLnBrk="1" hangingPunct="1">
              <a:buFont typeface="Wingdings 2" pitchFamily="18" charset="2"/>
              <a:buNone/>
            </a:pPr>
            <a:r>
              <a:rPr lang="en-US" altLang="en-US" sz="2400" baseline="30000" smtClean="0">
                <a:latin typeface="Times New Roman" pitchFamily="18" charset="0"/>
                <a:cs typeface="Times New Roman" pitchFamily="18" charset="0"/>
              </a:rPr>
              <a:t>[18] At least until there is a change in federal enforcement policy, a lawyer may counsel a client</a:t>
            </a:r>
          </a:p>
          <a:p>
            <a:pPr eaLnBrk="1" hangingPunct="1">
              <a:buFont typeface="Wingdings 2" pitchFamily="18" charset="2"/>
              <a:buNone/>
            </a:pPr>
            <a:r>
              <a:rPr lang="en-US" altLang="en-US" sz="2400" baseline="30000" smtClean="0">
                <a:latin typeface="Times New Roman" pitchFamily="18" charset="0"/>
                <a:cs typeface="Times New Roman" pitchFamily="18" charset="0"/>
              </a:rPr>
              <a:t>regarding the validity, scope, and meaning of Washington Initiative 502 and may assist a client in conduct</a:t>
            </a:r>
          </a:p>
          <a:p>
            <a:pPr eaLnBrk="1" hangingPunct="1">
              <a:buFont typeface="Wingdings 2" pitchFamily="18" charset="2"/>
              <a:buNone/>
            </a:pPr>
            <a:r>
              <a:rPr lang="en-US" altLang="en-US" sz="2400" baseline="30000" smtClean="0">
                <a:latin typeface="Times New Roman" pitchFamily="18" charset="0"/>
                <a:cs typeface="Times New Roman" pitchFamily="18" charset="0"/>
              </a:rPr>
              <a:t>that the lawyer reasonably believes is permitted by this initiative and the statutes, regulations, orders</a:t>
            </a:r>
          </a:p>
          <a:p>
            <a:pPr eaLnBrk="1" hangingPunct="1">
              <a:buFont typeface="Wingdings 2" pitchFamily="18" charset="2"/>
              <a:buNone/>
            </a:pPr>
            <a:r>
              <a:rPr lang="en-US" altLang="en-US" sz="2400" baseline="30000" smtClean="0">
                <a:latin typeface="Times New Roman" pitchFamily="18" charset="0"/>
                <a:cs typeface="Times New Roman" pitchFamily="18" charset="0"/>
              </a:rPr>
              <a:t>and other state and local provisions implementing them.</a:t>
            </a:r>
          </a:p>
          <a:p>
            <a:pPr eaLnBrk="1" hangingPunct="1">
              <a:buFont typeface="Wingdings 2" pitchFamily="18" charset="2"/>
              <a:buNone/>
            </a:pPr>
            <a:endParaRPr lang="en-US" altLang="en-US" sz="2400" baseline="30000" smtClean="0">
              <a:latin typeface="Times New Roman" pitchFamily="18" charset="0"/>
              <a:cs typeface="Times New Roman" pitchFamily="18" charset="0"/>
            </a:endParaRPr>
          </a:p>
          <a:p>
            <a:pPr eaLnBrk="1" hangingPunct="1">
              <a:buClr>
                <a:srgbClr val="6EA0B0"/>
              </a:buClr>
              <a:buFont typeface="Wingdings 2" pitchFamily="18" charset="2"/>
              <a:buNone/>
            </a:pPr>
            <a:r>
              <a:rPr lang="en-US" altLang="en-US" sz="1800" smtClean="0">
                <a:solidFill>
                  <a:srgbClr val="000000"/>
                </a:solidFill>
                <a:latin typeface="Times New Roman" pitchFamily="18" charset="0"/>
                <a:cs typeface="Times New Roman" pitchFamily="18" charset="0"/>
              </a:rPr>
              <a:t>Role of Comments:  “The Comment accompanying each Rule explains and illustrates the meaning and purpose of the Rule…The Comments are intended as guides to interpretation, but the text of each Rule is authoritative.”</a:t>
            </a:r>
          </a:p>
          <a:p>
            <a:pPr eaLnBrk="1" hangingPunct="1">
              <a:buFont typeface="Wingdings 2" pitchFamily="18" charset="2"/>
              <a:buNone/>
            </a:pPr>
            <a:endParaRPr lang="en-US" altLang="en-US" smtClean="0"/>
          </a:p>
        </p:txBody>
      </p:sp>
      <p:sp>
        <p:nvSpPr>
          <p:cNvPr id="5" name="Title 1"/>
          <p:cNvSpPr txBox="1"/>
          <p:nvPr/>
        </p:nvSpPr>
        <p:spPr>
          <a:xfrm>
            <a:off x="609600" y="8382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sz="2000" kern="0" smtClean="0"/>
              <a:t>The </a:t>
            </a:r>
            <a:r>
              <a:rPr lang="en-US" sz="2000" kern="0"/>
              <a:t>following Proposed Change to the Rule Comment section for RPC 1.2 was published for comment in June 2014 for a period that expired on September 6, 2014.</a:t>
            </a:r>
            <a:r>
              <a:rPr lang="en-US" sz="2400" kern="0"/>
              <a:t/>
            </a:r>
            <a:br>
              <a:rPr lang="en-US" sz="2400" kern="0"/>
            </a:br>
            <a:endParaRPr lang="en-US" sz="2400" kern="0"/>
          </a:p>
        </p:txBody>
      </p:sp>
      <p:sp>
        <p:nvSpPr>
          <p:cNvPr id="7"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56</a:t>
            </a:fld>
            <a:endParaRPr lang="en-US" altLang="en-US" sz="1200"/>
          </a:p>
        </p:txBody>
      </p:sp>
    </p:spTree>
    <p:extLst>
      <p:ext uri="{BB962C8B-B14F-4D97-AF65-F5344CB8AC3E}">
        <p14:creationId xmlns:p14="http://schemas.microsoft.com/office/powerpoint/2010/main" val="1570671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381000"/>
            <a:ext cx="7793037" cy="1143000"/>
          </a:xfrm>
        </p:spPr>
        <p:txBody>
          <a:bodyPr/>
          <a:lstStyle/>
          <a:p>
            <a:pPr eaLnBrk="1" hangingPunct="1"/>
            <a:r>
              <a:rPr lang="en-US" altLang="en-US" sz="2400" smtClean="0"/>
              <a:t>8 </a:t>
            </a:r>
            <a:r>
              <a:rPr lang="en-US" altLang="en-US" sz="2400"/>
              <a:t>comments were received during the comment </a:t>
            </a:r>
            <a:r>
              <a:rPr lang="en-US" altLang="en-US" sz="2400" smtClean="0"/>
              <a:t>period</a:t>
            </a:r>
            <a:r>
              <a:rPr lang="en-US" altLang="en-US" sz="2400"/>
              <a:t/>
            </a:r>
            <a:br>
              <a:rPr lang="en-US" altLang="en-US" sz="2400"/>
            </a:br>
            <a:endParaRPr lang="en-US" altLang="en-US" sz="2400"/>
          </a:p>
        </p:txBody>
      </p:sp>
      <p:sp>
        <p:nvSpPr>
          <p:cNvPr id="19459" name="Rectangle 3"/>
          <p:cNvSpPr>
            <a:spLocks noGrp="1" noChangeArrowheads="1"/>
          </p:cNvSpPr>
          <p:nvPr>
            <p:ph idx="1"/>
          </p:nvPr>
        </p:nvSpPr>
        <p:spPr>
          <a:xfrm>
            <a:off x="838200" y="1524000"/>
            <a:ext cx="8001000" cy="3505200"/>
          </a:xfrm>
        </p:spPr>
        <p:txBody>
          <a:bodyPr/>
          <a:lstStyle/>
          <a:p>
            <a:pPr eaLnBrk="1" hangingPunct="1">
              <a:buFont typeface="Wingdings 2" pitchFamily="18" charset="2"/>
              <a:buNone/>
            </a:pPr>
            <a:endParaRPr lang="en-US" altLang="en-US" sz="2000" dirty="0" smtClean="0">
              <a:latin typeface="Times New Roman" pitchFamily="18" charset="0"/>
              <a:cs typeface="Times New Roman" pitchFamily="18" charset="0"/>
            </a:endParaRPr>
          </a:p>
          <a:p>
            <a:pPr eaLnBrk="1" hangingPunct="1">
              <a:buFont typeface="Wingdings 2" pitchFamily="18" charset="2"/>
              <a:buNone/>
            </a:pPr>
            <a:r>
              <a:rPr lang="en-US" altLang="en-US" sz="2000" b="1" dirty="0" smtClean="0">
                <a:latin typeface="Times New Roman" pitchFamily="18" charset="0"/>
                <a:cs typeface="Times New Roman" pitchFamily="18" charset="0"/>
              </a:rPr>
              <a:t>Issues:</a:t>
            </a:r>
          </a:p>
          <a:p>
            <a:pPr eaLnBrk="1" hangingPunct="1"/>
            <a:r>
              <a:rPr lang="en-US" altLang="en-US" sz="2000" dirty="0" smtClean="0">
                <a:latin typeface="Times New Roman" pitchFamily="18" charset="0"/>
                <a:cs typeface="Times New Roman" pitchFamily="18" charset="0"/>
              </a:rPr>
              <a:t>Advising clients with regard to state and federal laws – “ a lawyer may counsel”</a:t>
            </a:r>
          </a:p>
          <a:p>
            <a:pPr eaLnBrk="1" hangingPunct="1"/>
            <a:r>
              <a:rPr lang="en-US" altLang="en-US" sz="2000" dirty="0" smtClean="0">
                <a:latin typeface="Times New Roman" pitchFamily="18" charset="0"/>
                <a:cs typeface="Times New Roman" pitchFamily="18" charset="0"/>
              </a:rPr>
              <a:t>Aiding and abetting a federal felony – “may assist a client”</a:t>
            </a:r>
          </a:p>
          <a:p>
            <a:pPr eaLnBrk="1" hangingPunct="1"/>
            <a:endParaRPr lang="en-US" altLang="en-US" sz="2000" dirty="0">
              <a:latin typeface="Times New Roman" pitchFamily="18" charset="0"/>
              <a:cs typeface="Times New Roman" pitchFamily="18" charset="0"/>
            </a:endParaRPr>
          </a:p>
          <a:p>
            <a:pPr marL="0" indent="0" eaLnBrk="1" hangingPunct="1">
              <a:buNone/>
            </a:pPr>
            <a:r>
              <a:rPr lang="en-US" altLang="en-US" sz="1800" dirty="0">
                <a:latin typeface="Times New Roman" pitchFamily="18" charset="0"/>
                <a:cs typeface="Times New Roman" pitchFamily="18" charset="0"/>
              </a:rPr>
              <a:t>http://www.courts.wa.gov/court_rules/?fa=court_rules.commentDisplay&amp;ruleId=373</a:t>
            </a:r>
          </a:p>
          <a:p>
            <a:pPr marL="0" indent="0" eaLnBrk="1" hangingPunct="1">
              <a:buNone/>
            </a:pPr>
            <a:endParaRPr lang="en-US" altLang="en-US" sz="2000" dirty="0" smtClean="0">
              <a:latin typeface="Times New Roman" pitchFamily="18" charset="0"/>
              <a:cs typeface="Times New Roman" pitchFamily="18" charset="0"/>
            </a:endParaRPr>
          </a:p>
          <a:p>
            <a:pPr eaLnBrk="1" hangingPunct="1"/>
            <a:endParaRPr lang="en-US" altLang="en-US" sz="2000" dirty="0" smtClean="0">
              <a:latin typeface="Times New Roman" pitchFamily="18" charset="0"/>
              <a:cs typeface="Times New Roman" pitchFamily="18" charset="0"/>
            </a:endParaRPr>
          </a:p>
        </p:txBody>
      </p:sp>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57</a:t>
            </a:fld>
            <a:endParaRPr lang="en-US" altLang="en-US" sz="1200"/>
          </a:p>
        </p:txBody>
      </p:sp>
    </p:spTree>
    <p:extLst>
      <p:ext uri="{BB962C8B-B14F-4D97-AF65-F5344CB8AC3E}">
        <p14:creationId xmlns:p14="http://schemas.microsoft.com/office/powerpoint/2010/main" val="4102664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533400"/>
            <a:ext cx="7793037" cy="990600"/>
          </a:xfrm>
        </p:spPr>
        <p:txBody>
          <a:bodyPr/>
          <a:lstStyle/>
          <a:p>
            <a:pPr eaLnBrk="1" hangingPunct="1"/>
            <a:r>
              <a:rPr lang="en-US" altLang="en-US" sz="2400"/>
              <a:t>Colorado Rules of Professional Conduct</a:t>
            </a:r>
            <a:r>
              <a:rPr lang="en-US" altLang="en-US" sz="2400" smtClean="0">
                <a:latin typeface="Times New Roman" pitchFamily="18" charset="0"/>
                <a:cs typeface="Times New Roman" pitchFamily="18" charset="0"/>
              </a:rPr>
              <a:t/>
            </a:r>
            <a:br>
              <a:rPr lang="en-US" altLang="en-US" sz="2400" smtClean="0">
                <a:latin typeface="Times New Roman" pitchFamily="18" charset="0"/>
                <a:cs typeface="Times New Roman" pitchFamily="18" charset="0"/>
              </a:rPr>
            </a:br>
            <a:endParaRPr lang="en-US" altLang="en-US" sz="2400" smtClean="0">
              <a:latin typeface="Times New Roman" pitchFamily="18" charset="0"/>
              <a:cs typeface="Times New Roman" pitchFamily="18" charset="0"/>
            </a:endParaRPr>
          </a:p>
        </p:txBody>
      </p:sp>
      <p:sp>
        <p:nvSpPr>
          <p:cNvPr id="20483" name="Rectangle 3"/>
          <p:cNvSpPr>
            <a:spLocks noGrp="1" noChangeArrowheads="1"/>
          </p:cNvSpPr>
          <p:nvPr>
            <p:ph idx="1"/>
          </p:nvPr>
        </p:nvSpPr>
        <p:spPr/>
        <p:txBody>
          <a:bodyPr/>
          <a:lstStyle/>
          <a:p>
            <a:pPr marL="0" indent="0" eaLnBrk="1" hangingPunct="1">
              <a:buFont typeface="Wingdings 2" pitchFamily="18" charset="2"/>
              <a:buNone/>
            </a:pPr>
            <a:r>
              <a:rPr lang="en-US" altLang="en-US" sz="1600" smtClean="0">
                <a:latin typeface="Times New Roman" pitchFamily="18" charset="0"/>
                <a:cs typeface="Times New Roman" pitchFamily="18" charset="0"/>
              </a:rPr>
              <a:t>Rule 1.2. </a:t>
            </a:r>
          </a:p>
          <a:p>
            <a:pPr marL="0" indent="0" eaLnBrk="1" hangingPunct="1">
              <a:buFont typeface="Wingdings 2" pitchFamily="18" charset="2"/>
              <a:buNone/>
            </a:pPr>
            <a:r>
              <a:rPr lang="en-US" altLang="en-US" sz="1600" smtClean="0">
                <a:latin typeface="Times New Roman" pitchFamily="18" charset="0"/>
                <a:cs typeface="Times New Roman" pitchFamily="18" charset="0"/>
              </a:rPr>
              <a:t>Scope of Representation and Allocation of Authority Between Client and Lawyer</a:t>
            </a:r>
          </a:p>
          <a:p>
            <a:pPr marL="0" indent="0" eaLnBrk="1" hangingPunct="1">
              <a:buFont typeface="Wingdings 2" pitchFamily="18" charset="2"/>
              <a:buNone/>
            </a:pPr>
            <a:endParaRPr lang="en-US" altLang="en-US" sz="1600" smtClean="0">
              <a:latin typeface="Times New Roman" pitchFamily="18" charset="0"/>
              <a:cs typeface="Times New Roman" pitchFamily="18" charset="0"/>
            </a:endParaRPr>
          </a:p>
          <a:p>
            <a:pPr marL="0" indent="0" eaLnBrk="1" hangingPunct="1">
              <a:buFont typeface="Wingdings 2" pitchFamily="18" charset="2"/>
              <a:buNone/>
            </a:pPr>
            <a:r>
              <a:rPr lang="en-US" altLang="en-US" sz="1600" smtClean="0">
                <a:latin typeface="Times New Roman" pitchFamily="18" charset="0"/>
                <a:cs typeface="Times New Roman" pitchFamily="18" charset="0"/>
              </a:rPr>
              <a:t>Comment</a:t>
            </a:r>
          </a:p>
          <a:p>
            <a:pPr marL="0" indent="0" eaLnBrk="1" hangingPunct="1">
              <a:buFont typeface="Wingdings 2" pitchFamily="18" charset="2"/>
              <a:buNone/>
            </a:pPr>
            <a:endParaRPr lang="en-US" altLang="en-US" sz="1600" smtClean="0">
              <a:latin typeface="Times New Roman" pitchFamily="18" charset="0"/>
              <a:cs typeface="Times New Roman" pitchFamily="18" charset="0"/>
            </a:endParaRPr>
          </a:p>
          <a:p>
            <a:pPr marL="0" indent="0" eaLnBrk="1" hangingPunct="1">
              <a:buFont typeface="Wingdings 2" pitchFamily="18" charset="2"/>
              <a:buNone/>
            </a:pPr>
            <a:r>
              <a:rPr lang="en-US" altLang="en-US" sz="1600" smtClean="0">
                <a:latin typeface="Times New Roman" pitchFamily="18" charset="0"/>
                <a:cs typeface="Times New Roman" pitchFamily="18" charset="0"/>
              </a:rPr>
              <a:t>[l4]A lawyer may counsel a client regarding the validity, scope, and meaning of Colorado constitution article XVIll. secs. 14 &amp; 16. and may assist a client in conduct that the lawyer reasonably believes is permitted by these constitutional provisions and the statutes, regulations, orders, and other state or local provisions implementing them. In these circumstances, the lawyer shall also advise the client regarding related federal law and policy.</a:t>
            </a:r>
          </a:p>
          <a:p>
            <a:pPr marL="0" indent="0" eaLnBrk="1" hangingPunct="1">
              <a:buFont typeface="Wingdings 2" pitchFamily="18" charset="2"/>
              <a:buNone/>
            </a:pPr>
            <a:endParaRPr lang="en-US" altLang="en-US" sz="1600" smtClean="0">
              <a:latin typeface="Times New Roman" pitchFamily="18" charset="0"/>
              <a:cs typeface="Times New Roman" pitchFamily="18" charset="0"/>
            </a:endParaRPr>
          </a:p>
          <a:p>
            <a:pPr marL="0" indent="0" eaLnBrk="1" hangingPunct="1">
              <a:buFont typeface="Wingdings 2" pitchFamily="18" charset="2"/>
              <a:buNone/>
            </a:pPr>
            <a:r>
              <a:rPr lang="en-US" altLang="en-US" sz="1600" smtClean="0">
                <a:latin typeface="Times New Roman" pitchFamily="18" charset="0"/>
                <a:cs typeface="Times New Roman" pitchFamily="18" charset="0"/>
              </a:rPr>
              <a:t>Amended and Adopted by the Court, En Banc, March 24, 20L4, effective immediately.</a:t>
            </a:r>
          </a:p>
          <a:p>
            <a:pPr marL="0" indent="0" eaLnBrk="1" hangingPunct="1">
              <a:buFont typeface="Wingdings 2" pitchFamily="18" charset="2"/>
              <a:buNone/>
            </a:pPr>
            <a:r>
              <a:rPr lang="en-US" altLang="en-US" sz="1600" smtClean="0">
                <a:latin typeface="Times New Roman" pitchFamily="18" charset="0"/>
                <a:cs typeface="Times New Roman" pitchFamily="18" charset="0"/>
              </a:rPr>
              <a:t>Justice Coats and Justice Eid would not approve Comment [l4].</a:t>
            </a:r>
          </a:p>
          <a:p>
            <a:pPr marL="0" indent="0" eaLnBrk="1" hangingPunct="1"/>
            <a:endParaRPr lang="en-US" altLang="en-US" sz="2400" smtClean="0"/>
          </a:p>
          <a:p>
            <a:pPr marL="0" indent="0" eaLnBrk="1" hangingPunct="1"/>
            <a:endParaRPr lang="en-US" altLang="en-US" sz="2400" smtClean="0"/>
          </a:p>
          <a:p>
            <a:pPr marL="0" indent="0" eaLnBrk="1" hangingPunct="1">
              <a:buFontTx/>
              <a:buAutoNum type="romanUcPeriod" startAt="2"/>
            </a:pPr>
            <a:endParaRPr lang="en-US" altLang="en-US" smtClean="0"/>
          </a:p>
          <a:p>
            <a:pPr marL="0" indent="0" eaLnBrk="1" hangingPunct="1"/>
            <a:endParaRPr lang="en-US" altLang="en-US" sz="2400" smtClean="0"/>
          </a:p>
          <a:p>
            <a:pPr marL="0" indent="0" eaLnBrk="1" hangingPunct="1">
              <a:buFontTx/>
              <a:buNone/>
            </a:pPr>
            <a:endParaRPr lang="en-US" altLang="en-US" b="1" smtClean="0"/>
          </a:p>
          <a:p>
            <a:pPr marL="0" indent="0" eaLnBrk="1" hangingPunct="1"/>
            <a:endParaRPr lang="en-US" altLang="en-US" smtClean="0"/>
          </a:p>
          <a:p>
            <a:pPr marL="0" indent="0" eaLnBrk="1" hangingPunct="1"/>
            <a:endParaRPr lang="en-US" altLang="en-US" smtClean="0"/>
          </a:p>
        </p:txBody>
      </p:sp>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58</a:t>
            </a:fld>
            <a:endParaRPr lang="en-US" altLang="en-US" sz="1200"/>
          </a:p>
        </p:txBody>
      </p:sp>
    </p:spTree>
    <p:extLst>
      <p:ext uri="{BB962C8B-B14F-4D97-AF65-F5344CB8AC3E}">
        <p14:creationId xmlns:p14="http://schemas.microsoft.com/office/powerpoint/2010/main" val="435806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2118"/>
            <a:ext cx="7772400" cy="1807882"/>
          </a:xfrm>
        </p:spPr>
        <p:txBody>
          <a:bodyPr>
            <a:noAutofit/>
          </a:bodyPr>
          <a:lstStyle/>
          <a:p>
            <a:r>
              <a:rPr lang="en-US" sz="3600"/>
              <a:t>Are Law Firms Pursuing or Avoiding Marijuana …</a:t>
            </a:r>
            <a:r>
              <a:rPr lang="en-US" sz="3200" smtClean="0"/>
              <a:t/>
            </a:r>
            <a:br>
              <a:rPr lang="en-US" sz="3200" smtClean="0"/>
            </a:br>
            <a:r>
              <a:rPr lang="en-US" sz="3200" smtClean="0"/>
              <a:t/>
            </a:r>
            <a:br>
              <a:rPr lang="en-US" sz="3200" smtClean="0"/>
            </a:br>
            <a:r>
              <a:rPr lang="en-US" sz="3600"/>
              <a:t>WORK?</a:t>
            </a:r>
          </a:p>
        </p:txBody>
      </p:sp>
      <p:sp>
        <p:nvSpPr>
          <p:cNvPr id="3" name="Subtitle 2"/>
          <p:cNvSpPr>
            <a:spLocks noGrp="1"/>
          </p:cNvSpPr>
          <p:nvPr>
            <p:ph type="subTitle" idx="1"/>
          </p:nvPr>
        </p:nvSpPr>
        <p:spPr>
          <a:xfrm>
            <a:off x="914400" y="4343400"/>
            <a:ext cx="6400800" cy="1186329"/>
          </a:xfrm>
        </p:spPr>
        <p:txBody>
          <a:bodyPr/>
          <a:lstStyle/>
          <a:p>
            <a:pPr algn="l">
              <a:spcBef>
                <a:spcPct val="0"/>
              </a:spcBef>
            </a:pPr>
            <a:r>
              <a:rPr lang="en-US" sz="3000">
                <a:solidFill>
                  <a:schemeClr val="tx1"/>
                </a:solidFill>
                <a:latin typeface="+mj-lt"/>
                <a:ea typeface="+mj-ea"/>
                <a:cs typeface="+mj-cs"/>
              </a:rPr>
              <a:t>Dario Machleidt</a:t>
            </a:r>
          </a:p>
          <a:p>
            <a:pPr algn="l">
              <a:spcBef>
                <a:spcPct val="0"/>
              </a:spcBef>
            </a:pPr>
            <a:r>
              <a:rPr lang="en-US" sz="2400">
                <a:solidFill>
                  <a:schemeClr val="tx1"/>
                </a:solidFill>
                <a:latin typeface="+mj-lt"/>
                <a:ea typeface="+mj-ea"/>
                <a:cs typeface="+mj-cs"/>
              </a:rPr>
              <a:t>Kilpatrick Townsend &amp; Stockton LLP</a:t>
            </a:r>
          </a:p>
        </p:txBody>
      </p:sp>
      <p:sp>
        <p:nvSpPr>
          <p:cNvPr id="5" name="Rectangle 13"/>
          <p:cNvSpPr>
            <a:spLocks noGrp="1" noChangeArrowheads="1"/>
          </p:cNvSpPr>
          <p:nvPr>
            <p:ph type="sldNum" sz="quarter" idx="12"/>
          </p:nvPr>
        </p:nvSpPr>
        <p:spPr>
          <a:xfrm>
            <a:off x="8382000" y="6172200"/>
            <a:ext cx="457200" cy="457200"/>
          </a:xfrm>
        </p:spPr>
        <p:txBody>
          <a:bodyPr/>
          <a:lstStyle/>
          <a:p>
            <a:fld id="{C3DBAF54-2543-496F-9E89-8B680E0D8EC8}" type="slidenum">
              <a:rPr lang="en-US" altLang="en-US" sz="1200"/>
              <a:t>59</a:t>
            </a:fld>
            <a:endParaRPr lang="en-US" altLang="en-US" sz="1200"/>
          </a:p>
        </p:txBody>
      </p:sp>
    </p:spTree>
    <p:extLst>
      <p:ext uri="{BB962C8B-B14F-4D97-AF65-F5344CB8AC3E}">
        <p14:creationId xmlns:p14="http://schemas.microsoft.com/office/powerpoint/2010/main" val="28616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762000" y="76200"/>
            <a:ext cx="8229600" cy="1143000"/>
          </a:xfrm>
        </p:spPr>
        <p:txBody>
          <a:bodyPr/>
          <a:lstStyle/>
          <a:p>
            <a:r>
              <a:rPr lang="en-US" altLang="en-US" sz="4000"/>
              <a:t>The PTO’s Response</a:t>
            </a:r>
          </a:p>
        </p:txBody>
      </p:sp>
      <p:pic>
        <p:nvPicPr>
          <p:cNvPr id="502788" name="Picture 4" descr="No Lawful Use Office Action - Part 1"/>
          <p:cNvPicPr>
            <a:picLocks noChangeAspect="1" noChangeArrowheads="1"/>
          </p:cNvPicPr>
          <p:nvPr/>
        </p:nvPicPr>
        <p:blipFill>
          <a:blip r:embed="rId3"/>
          <a:srcRect/>
          <a:stretch>
            <a:fillRect/>
          </a:stretch>
        </p:blipFill>
        <p:spPr>
          <a:xfrm>
            <a:off x="762000" y="1676400"/>
            <a:ext cx="8382000" cy="1482725"/>
          </a:xfrm>
          <a:prstGeom prst="rect">
            <a:avLst/>
          </a:prstGeom>
          <a:noFill/>
          <a:extLst>
            <a:ext uri="{909E8E84-426E-40DD-AFC4-6F175D3DCCD1}">
              <a14:hiddenFill xmlns:a14="http://schemas.microsoft.com/office/drawing/2010/main">
                <a:solidFill>
                  <a:srgbClr val="FFFFFF"/>
                </a:solidFill>
              </a14:hiddenFill>
            </a:ext>
          </a:extLst>
        </p:spPr>
      </p:pic>
      <p:sp>
        <p:nvSpPr>
          <p:cNvPr id="502789" name="Rectangle 5"/>
          <p:cNvSpPr>
            <a:spLocks noChangeArrowheads="1"/>
          </p:cNvSpPr>
          <p:nvPr/>
        </p:nvSpPr>
        <p:spPr>
          <a:xfrm>
            <a:off x="7696200" y="2895600"/>
            <a:ext cx="1371600" cy="304800"/>
          </a:xfrm>
          <a:prstGeom prst="rect">
            <a:avLst/>
          </a:prstGeom>
          <a:solidFill>
            <a:schemeClr val="bg1"/>
          </a:solidFill>
          <a:ln>
            <a:noFill/>
          </a:ln>
          <a:effectLst/>
          <a:extLst>
            <a:ext uri="{91240B29-F687-4F45-9708-019B960494DF}">
              <a14:hiddenLine xmlns:a14="http://schemas.microsoft.com/office/drawing/2010/main" w="952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90" name="Text Box 6"/>
          <p:cNvSpPr txBox="1">
            <a:spLocks noChangeArrowheads="1"/>
          </p:cNvSpPr>
          <p:nvPr/>
        </p:nvSpPr>
        <p:spPr>
          <a:xfrm>
            <a:off x="4343400" y="3276600"/>
            <a:ext cx="474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t>
            </a:r>
          </a:p>
        </p:txBody>
      </p:sp>
      <p:pic>
        <p:nvPicPr>
          <p:cNvPr id="502791" name="Picture 7" descr="No Lawful Use Office Action - Part 2"/>
          <p:cNvPicPr>
            <a:picLocks noChangeAspect="1" noChangeArrowheads="1"/>
          </p:cNvPicPr>
          <p:nvPr/>
        </p:nvPicPr>
        <p:blipFill>
          <a:blip r:embed="rId4"/>
          <a:srcRect/>
          <a:stretch>
            <a:fillRect/>
          </a:stretch>
        </p:blipFill>
        <p:spPr>
          <a:xfrm>
            <a:off x="784225" y="3697288"/>
            <a:ext cx="8207375" cy="1441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6</a:t>
            </a:fld>
            <a:endParaRPr lang="en-US" altLang="en-US" sz="12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Autofit/>
          </a:bodyPr>
          <a:lstStyle/>
          <a:p>
            <a:r>
              <a:rPr lang="en-US" sz="3200" smtClean="0"/>
              <a:t>The Work Is There, But Do You Want It?</a:t>
            </a:r>
            <a:endParaRPr lang="en-US" sz="3200"/>
          </a:p>
        </p:txBody>
      </p:sp>
      <p:sp>
        <p:nvSpPr>
          <p:cNvPr id="3" name="Content Placeholder 2"/>
          <p:cNvSpPr>
            <a:spLocks noGrp="1"/>
          </p:cNvSpPr>
          <p:nvPr>
            <p:ph idx="1"/>
          </p:nvPr>
        </p:nvSpPr>
        <p:spPr>
          <a:xfrm>
            <a:off x="457200" y="2082800"/>
            <a:ext cx="8229600" cy="4525963"/>
          </a:xfrm>
        </p:spPr>
        <p:txBody>
          <a:bodyPr>
            <a:noAutofit/>
          </a:bodyPr>
          <a:lstStyle/>
          <a:p>
            <a:r>
              <a:rPr lang="en-US" sz="2800" smtClean="0"/>
              <a:t>Will you / your firm pursue marijuana IP work?</a:t>
            </a:r>
          </a:p>
          <a:p>
            <a:r>
              <a:rPr lang="en-US" sz="2800" smtClean="0"/>
              <a:t>Will you / your firm avoid marijuana IP work?</a:t>
            </a:r>
          </a:p>
          <a:p>
            <a:r>
              <a:rPr lang="en-US" sz="2800" smtClean="0"/>
              <a:t>What will your liability insurer say?</a:t>
            </a:r>
            <a:endParaRPr lang="en-US" sz="2800" i="1" smtClean="0"/>
          </a:p>
          <a:p>
            <a:r>
              <a:rPr lang="en-US" sz="2800" i="1" smtClean="0"/>
              <a:t>Hershey v. Conscious Care </a:t>
            </a:r>
            <a:r>
              <a:rPr lang="en-US" sz="2800" smtClean="0"/>
              <a:t>lawyers: any thoughts on the matter?</a:t>
            </a:r>
          </a:p>
        </p:txBody>
      </p:sp>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60</a:t>
            </a:fld>
            <a:endParaRPr lang="en-US" altLang="en-US" sz="1200"/>
          </a:p>
        </p:txBody>
      </p:sp>
    </p:spTree>
    <p:extLst>
      <p:ext uri="{BB962C8B-B14F-4D97-AF65-F5344CB8AC3E}">
        <p14:creationId xmlns:p14="http://schemas.microsoft.com/office/powerpoint/2010/main" val="27755108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09600" y="2743200"/>
            <a:ext cx="7772400" cy="1143000"/>
          </a:xfrm>
        </p:spPr>
        <p:txBody>
          <a:bodyPr/>
          <a:lstStyle/>
          <a:p>
            <a:pPr algn="ctr" eaLnBrk="1" hangingPunct="1">
              <a:buFontTx/>
              <a:buNone/>
            </a:pPr>
            <a:r>
              <a:rPr lang="en-US" altLang="en-US" smtClean="0"/>
              <a:t>Questions?</a:t>
            </a:r>
          </a:p>
          <a:p>
            <a:pPr algn="ctr" eaLnBrk="1" hangingPunct="1">
              <a:buFontTx/>
              <a:buNone/>
            </a:pPr>
            <a:endParaRPr lang="en-US" altLang="en-US" smtClean="0"/>
          </a:p>
        </p:txBody>
      </p:sp>
      <p:sp>
        <p:nvSpPr>
          <p:cNvPr id="4"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61</a:t>
            </a:fld>
            <a:endParaRPr lang="en-US" altLang="en-US" sz="1200"/>
          </a:p>
        </p:txBody>
      </p:sp>
    </p:spTree>
    <p:extLst>
      <p:ext uri="{BB962C8B-B14F-4D97-AF65-F5344CB8AC3E}">
        <p14:creationId xmlns:p14="http://schemas.microsoft.com/office/powerpoint/2010/main" val="224710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762000" y="76200"/>
            <a:ext cx="7793038" cy="1143000"/>
          </a:xfrm>
        </p:spPr>
        <p:txBody>
          <a:bodyPr/>
          <a:lstStyle/>
          <a:p>
            <a:r>
              <a:rPr lang="en-US" altLang="en-US" sz="4000"/>
              <a:t>Lawful use requirement</a:t>
            </a:r>
          </a:p>
        </p:txBody>
      </p:sp>
      <p:sp>
        <p:nvSpPr>
          <p:cNvPr id="508931" name="Rectangle 3"/>
          <p:cNvSpPr>
            <a:spLocks noGrp="1" noChangeArrowheads="1"/>
          </p:cNvSpPr>
          <p:nvPr>
            <p:ph type="body" idx="1"/>
          </p:nvPr>
        </p:nvSpPr>
        <p:spPr>
          <a:xfrm>
            <a:off x="1143000" y="1676400"/>
            <a:ext cx="7772400" cy="4648200"/>
          </a:xfrm>
        </p:spPr>
        <p:txBody>
          <a:bodyPr/>
          <a:lstStyle/>
          <a:p>
            <a:pPr>
              <a:lnSpc>
                <a:spcPct val="90000"/>
              </a:lnSpc>
            </a:pPr>
            <a:r>
              <a:rPr lang="en-US" altLang="en-US" smtClean="0"/>
              <a:t>Section 1 of the Lanham Act</a:t>
            </a:r>
          </a:p>
          <a:p>
            <a:pPr lvl="1">
              <a:lnSpc>
                <a:spcPct val="90000"/>
              </a:lnSpc>
            </a:pPr>
            <a:r>
              <a:rPr lang="en-US" altLang="en-US" smtClean="0"/>
              <a:t>“The owner of a trademark used in </a:t>
            </a:r>
            <a:r>
              <a:rPr lang="en-US" altLang="en-US" u="sng" smtClean="0"/>
              <a:t>commerce</a:t>
            </a:r>
            <a:r>
              <a:rPr lang="en-US" altLang="en-US" smtClean="0"/>
              <a:t> may request registration of its trademark…”</a:t>
            </a:r>
          </a:p>
          <a:p>
            <a:pPr>
              <a:lnSpc>
                <a:spcPct val="90000"/>
              </a:lnSpc>
            </a:pPr>
            <a:r>
              <a:rPr lang="en-US" altLang="en-US" smtClean="0"/>
              <a:t>Section 45</a:t>
            </a:r>
          </a:p>
          <a:p>
            <a:pPr lvl="1">
              <a:lnSpc>
                <a:spcPct val="90000"/>
              </a:lnSpc>
            </a:pPr>
            <a:r>
              <a:rPr lang="en-US" altLang="en-US" smtClean="0"/>
              <a:t>“The word ‘commerce’ means all commerce which may </a:t>
            </a:r>
            <a:r>
              <a:rPr lang="en-US" altLang="en-US" u="sng" smtClean="0"/>
              <a:t>lawfully</a:t>
            </a:r>
            <a:r>
              <a:rPr lang="en-US" altLang="en-US" smtClean="0"/>
              <a:t> be regulated by Congress.”</a:t>
            </a:r>
          </a:p>
          <a:p>
            <a:pPr lvl="2">
              <a:lnSpc>
                <a:spcPct val="90000"/>
              </a:lnSpc>
            </a:pPr>
            <a:r>
              <a:rPr lang="en-US" altLang="en-US" smtClean="0"/>
              <a:t>Doesn’t matter if marijuana is lawfully regulated by the states</a:t>
            </a:r>
          </a:p>
        </p:txBody>
      </p:sp>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7</a:t>
            </a:fld>
            <a:endParaRPr lang="en-US" altLang="en-US"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762000" y="76200"/>
            <a:ext cx="8229600" cy="1143000"/>
          </a:xfrm>
        </p:spPr>
        <p:txBody>
          <a:bodyPr/>
          <a:lstStyle/>
          <a:p>
            <a:r>
              <a:rPr lang="en-US" altLang="en-US" sz="4000"/>
              <a:t>ID Manual entry?</a:t>
            </a:r>
          </a:p>
        </p:txBody>
      </p:sp>
      <p:sp>
        <p:nvSpPr>
          <p:cNvPr id="521221" name="Rectangle 5"/>
          <p:cNvSpPr>
            <a:spLocks noGrp="1" noChangeArrowheads="1"/>
          </p:cNvSpPr>
          <p:nvPr>
            <p:ph type="body" idx="1"/>
          </p:nvPr>
        </p:nvSpPr>
        <p:spPr>
          <a:xfrm>
            <a:off x="762000" y="1676400"/>
            <a:ext cx="8001000" cy="4267200"/>
          </a:xfrm>
        </p:spPr>
        <p:txBody>
          <a:bodyPr/>
          <a:lstStyle/>
          <a:p>
            <a:r>
              <a:rPr lang="en-US" altLang="en-US" u="sng" smtClean="0"/>
              <a:t>Class 005</a:t>
            </a:r>
            <a:r>
              <a:rPr lang="en-US" altLang="en-US" smtClean="0"/>
              <a:t>: “Processed plant matter for medicinal purposes, namely medical marijuana”</a:t>
            </a:r>
          </a:p>
          <a:p>
            <a:r>
              <a:rPr lang="en-US" altLang="en-US" smtClean="0"/>
              <a:t>PTO added entry for two months in 2010</a:t>
            </a:r>
          </a:p>
          <a:p>
            <a:r>
              <a:rPr lang="en-US" altLang="en-US" smtClean="0"/>
              <a:t>Then deleted it as a “mistake”</a:t>
            </a:r>
          </a:p>
        </p:txBody>
      </p:sp>
      <p:sp>
        <p:nvSpPr>
          <p:cNvPr id="5"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8</a:t>
            </a:fld>
            <a:endParaRPr lang="en-US" altLang="en-US"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762000" y="228600"/>
            <a:ext cx="8229600" cy="1143000"/>
          </a:xfrm>
        </p:spPr>
        <p:txBody>
          <a:bodyPr/>
          <a:lstStyle/>
          <a:p>
            <a:r>
              <a:rPr lang="en-US" altLang="en-US" sz="4000" smtClean="0"/>
              <a:t>MARIJUANA as a trademark </a:t>
            </a:r>
            <a:br>
              <a:rPr lang="en-US" altLang="en-US" sz="4000" smtClean="0"/>
            </a:br>
            <a:r>
              <a:rPr lang="en-US" altLang="en-US" sz="4000" smtClean="0"/>
              <a:t>for purely lawful goods?</a:t>
            </a:r>
          </a:p>
        </p:txBody>
      </p:sp>
      <p:sp>
        <p:nvSpPr>
          <p:cNvPr id="504835" name="Rectangle 3"/>
          <p:cNvSpPr>
            <a:spLocks noChangeArrowheads="1"/>
          </p:cNvSpPr>
          <p:nvPr/>
        </p:nvSpPr>
        <p:spPr>
          <a:xfrm>
            <a:off x="7696200" y="2895600"/>
            <a:ext cx="1371600" cy="304800"/>
          </a:xfrm>
          <a:prstGeom prst="rect">
            <a:avLst/>
          </a:prstGeom>
          <a:solidFill>
            <a:schemeClr val="bg1"/>
          </a:solidFill>
          <a:ln>
            <a:noFill/>
          </a:ln>
          <a:effectLst/>
          <a:extLst>
            <a:ext uri="{91240B29-F687-4F45-9708-019B960494DF}">
              <a14:hiddenLine xmlns:a14="http://schemas.microsoft.com/office/drawing/2010/main" w="952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38" name="Rectangle 6"/>
          <p:cNvSpPr>
            <a:spLocks noChangeArrowheads="1"/>
          </p:cNvSpPr>
          <p:nvPr/>
        </p:nvSpPr>
        <p:spPr>
          <a:xfrm>
            <a:off x="1143000" y="2057400"/>
            <a:ext cx="914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39" name="Rectangle 7"/>
          <p:cNvSpPr>
            <a:spLocks noGrp="1" noChangeArrowheads="1"/>
          </p:cNvSpPr>
          <p:nvPr>
            <p:ph type="body" idx="1"/>
          </p:nvPr>
        </p:nvSpPr>
        <p:spPr>
          <a:xfrm>
            <a:off x="1143000" y="1676400"/>
            <a:ext cx="7772400" cy="4572000"/>
          </a:xfrm>
        </p:spPr>
        <p:txBody>
          <a:bodyPr/>
          <a:lstStyle/>
          <a:p>
            <a:r>
              <a:rPr lang="en-US" altLang="en-US" sz="2800" smtClean="0"/>
              <a:t>MARIJUANA for teas and energy drinks</a:t>
            </a:r>
          </a:p>
          <a:p>
            <a:r>
              <a:rPr lang="en-US" altLang="en-US" sz="2800" smtClean="0"/>
              <a:t>4 office action objections over 3 years</a:t>
            </a:r>
          </a:p>
          <a:p>
            <a:pPr lvl="1"/>
            <a:r>
              <a:rPr lang="en-US" altLang="en-US" sz="2400" smtClean="0"/>
              <a:t>Merely descriptive (Section 2(e)(1)) if beverage contains marijuana (in addition to being unlawful)</a:t>
            </a:r>
          </a:p>
          <a:p>
            <a:pPr lvl="1"/>
            <a:r>
              <a:rPr lang="en-US" altLang="en-US" sz="2400" smtClean="0"/>
              <a:t>Deceptive (Section 2(a)) if beverage does not contain marijuana</a:t>
            </a:r>
          </a:p>
          <a:p>
            <a:pPr lvl="1"/>
            <a:r>
              <a:rPr lang="en-US" altLang="en-US" sz="2400" smtClean="0"/>
              <a:t>Deceptively misdescriptive (Section 2(e)(1))</a:t>
            </a:r>
          </a:p>
          <a:p>
            <a:pPr lvl="1"/>
            <a:r>
              <a:rPr lang="en-US" altLang="en-US" sz="2400" smtClean="0"/>
              <a:t>Immoral or scandalous (Section 2(a))</a:t>
            </a:r>
          </a:p>
          <a:p>
            <a:r>
              <a:rPr lang="en-US" altLang="en-US" sz="2800" smtClean="0"/>
              <a:t>Application abandoned</a:t>
            </a:r>
          </a:p>
        </p:txBody>
      </p:sp>
      <p:sp>
        <p:nvSpPr>
          <p:cNvPr id="7" name="Rectangle 13"/>
          <p:cNvSpPr>
            <a:spLocks noGrp="1" noChangeArrowheads="1"/>
          </p:cNvSpPr>
          <p:nvPr>
            <p:ph type="sldNum" sz="quarter" idx="10"/>
          </p:nvPr>
        </p:nvSpPr>
        <p:spPr>
          <a:xfrm>
            <a:off x="8382000" y="6172200"/>
            <a:ext cx="457200" cy="457200"/>
          </a:xfrm>
        </p:spPr>
        <p:txBody>
          <a:bodyPr/>
          <a:lstStyle/>
          <a:p>
            <a:fld id="{C3DBAF54-2543-496F-9E89-8B680E0D8EC8}" type="slidenum">
              <a:rPr lang="en-US" altLang="en-US" sz="1200"/>
              <a:t>9</a:t>
            </a:fld>
            <a:endParaRPr lang="en-US" altLang="en-US" sz="12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3.12.03"/>
  <p:tag name="AS_TITLE" val="Aspose.Slides for .NET 4.0"/>
  <p:tag name="AS_VERSION" val="8.1.0.0"/>
</p:tagLst>
</file>

<file path=ppt/theme/theme1.xml><?xml version="1.0" encoding="utf-8"?>
<a:theme xmlns:a="http://schemas.openxmlformats.org/drawingml/2006/main" name="689620">
  <a:themeElements>
    <a:clrScheme name="689620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689620">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689620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689620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689620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689620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689620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689620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689620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2756</Words>
  <Application>Microsoft Office PowerPoint</Application>
  <PresentationFormat>On-screen Show (4:3)</PresentationFormat>
  <Paragraphs>373</Paragraphs>
  <Slides>61</Slides>
  <Notes>61</Notes>
  <HiddenSlides>0</HiddenSlides>
  <MMClips>0</MMClips>
  <ScaleCrop>false</ScaleCrop>
  <HeadingPairs>
    <vt:vector size="4" baseType="variant">
      <vt:variant>
        <vt:lpstr>Theme</vt:lpstr>
      </vt:variant>
      <vt:variant>
        <vt:i4>3</vt:i4>
      </vt:variant>
      <vt:variant>
        <vt:lpstr>Slide Titles</vt:lpstr>
      </vt:variant>
      <vt:variant>
        <vt:i4>61</vt:i4>
      </vt:variant>
    </vt:vector>
  </HeadingPairs>
  <TitlesOfParts>
    <vt:vector size="64" baseType="lpstr">
      <vt:lpstr>689620</vt:lpstr>
      <vt:lpstr>1_Custom Design</vt:lpstr>
      <vt:lpstr>Custom Design</vt:lpstr>
      <vt:lpstr>Marijuana IP</vt:lpstr>
      <vt:lpstr>Marijuana Trademarks and the PTO</vt:lpstr>
      <vt:lpstr>Current legal landscape</vt:lpstr>
      <vt:lpstr>Marijuana defined for TM purposes</vt:lpstr>
      <vt:lpstr>Application to register trademark for marijuana</vt:lpstr>
      <vt:lpstr>The PTO’s Response</vt:lpstr>
      <vt:lpstr>Lawful use requirement</vt:lpstr>
      <vt:lpstr>ID Manual entry?</vt:lpstr>
      <vt:lpstr>MARIJUANA as a trademark  for purely lawful goods?</vt:lpstr>
      <vt:lpstr>MARIJUANA shocks the sense of truth, decency, and propriety*</vt:lpstr>
      <vt:lpstr>Of course, marijuana is now legal in Washington…</vt:lpstr>
      <vt:lpstr>Of course, marijuana is now legal in Washington…</vt:lpstr>
      <vt:lpstr>Of course, marijuana is now legal in Washington…</vt:lpstr>
      <vt:lpstr>New issue for the Trademark Trial and Appeal Board</vt:lpstr>
      <vt:lpstr>Where do you bring your lawsuit?  Carol Pitzel Cruz Knobbe Martens Olson &amp; Bear LLP</vt:lpstr>
      <vt:lpstr>Jurisdiction</vt:lpstr>
      <vt:lpstr>Is your Dank in the Tank? Is your Hash being Bashed?</vt:lpstr>
      <vt:lpstr>PowerPoint Presentation</vt:lpstr>
      <vt:lpstr>PowerPoint Presentation</vt:lpstr>
      <vt:lpstr>Case Background</vt:lpstr>
      <vt:lpstr>Case Background</vt:lpstr>
      <vt:lpstr>PowerPoint Presentation</vt:lpstr>
      <vt:lpstr>Case Background</vt:lpstr>
      <vt:lpstr>PowerPoint Presentation</vt:lpstr>
      <vt:lpstr>!</vt:lpstr>
      <vt:lpstr>PowerPoint Presentation</vt:lpstr>
      <vt:lpstr>The decision …</vt:lpstr>
      <vt:lpstr>PowerPoint Presentation</vt:lpstr>
      <vt:lpstr>PowerPoint Presentation</vt:lpstr>
      <vt:lpstr>Dude, Does That Mean We Now Have A Police State, Man?</vt:lpstr>
      <vt:lpstr>PowerPoint Presentation</vt:lpstr>
      <vt:lpstr>Pot Sales in WA Still Groovy</vt:lpstr>
      <vt:lpstr>Pot Sales in WA Still Groovy</vt:lpstr>
      <vt:lpstr> What’s Wrong with this Marijuana Trademark?  The Game!! TM</vt:lpstr>
      <vt:lpstr>SATIVA-brand cannabis?</vt:lpstr>
      <vt:lpstr>SATIVA-brand cannabis?</vt:lpstr>
      <vt:lpstr>ROCKY MOUNTAIN HIGH for a marijuana dispensary?</vt:lpstr>
      <vt:lpstr>ROCKY MOUNTAIN HIGH for a marijuana dispensary?</vt:lpstr>
      <vt:lpstr>CHARLIE SHEEN cannabis?</vt:lpstr>
      <vt:lpstr>CHARLIE SHEEN cannabis?</vt:lpstr>
      <vt:lpstr>Parody candy names?</vt:lpstr>
      <vt:lpstr>Parody candy names?</vt:lpstr>
      <vt:lpstr>PowerPoint Presentation</vt:lpstr>
      <vt:lpstr>The Hershey Company cases</vt:lpstr>
      <vt:lpstr>The Hershey Company et al. v.  Conscious Care Cooperative (W.D. Wash)</vt:lpstr>
      <vt:lpstr>The Hershey Company et al. v.  TinctureBelle, LLC (D. Colo.)</vt:lpstr>
      <vt:lpstr>Hershey cases – Procedural History</vt:lpstr>
      <vt:lpstr>Hershey cases – Legal Issues</vt:lpstr>
      <vt:lpstr>Trans-High Corporation cases</vt:lpstr>
      <vt:lpstr>PowerPoint Presentation</vt:lpstr>
      <vt:lpstr>Trans-High v. NW Harvest Fest (W.D. Wash)</vt:lpstr>
      <vt:lpstr>Trans-High v. NW Harvest Fest – Legal Issues</vt:lpstr>
      <vt:lpstr>PowerPoint Presentation</vt:lpstr>
      <vt:lpstr>PowerPoint Presentation</vt:lpstr>
      <vt:lpstr>             </vt:lpstr>
      <vt:lpstr>     </vt:lpstr>
      <vt:lpstr>8 comments were received during the comment period </vt:lpstr>
      <vt:lpstr>Colorado Rules of Professional Conduct </vt:lpstr>
      <vt:lpstr>Are Law Firms Pursuing or Avoiding Marijuana …  WORK?</vt:lpstr>
      <vt:lpstr>The Work Is There, But Do You Want 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2014-09-27T19:01:47Z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1488053135</vt:i4>
  </property>
  <property fmtid="{D5CDD505-2E9C-101B-9397-08002B2CF9AE}" pid="3" name="_NewReviewCycle">
    <vt:lpwstr/>
  </property>
</Properties>
</file>