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notesSlides/notesSlide26.xml" ContentType="application/vnd.openxmlformats-officedocument.presentationml.notesSlide+xml"/>
  <Override PartName="/ppt/charts/chart3.xml" ContentType="application/vnd.openxmlformats-officedocument.drawingml.chart+xml"/>
  <Override PartName="/ppt/notesSlides/notesSlide27.xml" ContentType="application/vnd.openxmlformats-officedocument.presentationml.notesSlide+xml"/>
  <Override PartName="/ppt/charts/chart4.xml" ContentType="application/vnd.openxmlformats-officedocument.drawingml.chart+xml"/>
  <Override PartName="/ppt/notesSlides/notesSlide28.xml" ContentType="application/vnd.openxmlformats-officedocument.presentationml.notesSlide+xml"/>
  <Override PartName="/ppt/charts/chart5.xml" ContentType="application/vnd.openxmlformats-officedocument.drawingml.chart+xml"/>
  <Override PartName="/ppt/notesSlides/notesSlide29.xml" ContentType="application/vnd.openxmlformats-officedocument.presentationml.notesSlide+xml"/>
  <Override PartName="/ppt/charts/chart6.xml" ContentType="application/vnd.openxmlformats-officedocument.drawingml.chart+xml"/>
  <Override PartName="/ppt/notesSlides/notesSlide30.xml" ContentType="application/vnd.openxmlformats-officedocument.presentationml.notesSlide+xml"/>
  <Override PartName="/ppt/charts/chart7.xml" ContentType="application/vnd.openxmlformats-officedocument.drawingml.chart+xml"/>
  <Override PartName="/ppt/notesSlides/notesSlide31.xml" ContentType="application/vnd.openxmlformats-officedocument.presentationml.notesSlide+xml"/>
  <Override PartName="/ppt/charts/chart8.xml" ContentType="application/vnd.openxmlformats-officedocument.drawingml.chart+xml"/>
  <Override PartName="/ppt/notesSlides/notesSlide32.xml" ContentType="application/vnd.openxmlformats-officedocument.presentationml.notesSlide+xml"/>
  <Override PartName="/ppt/charts/chart9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10.xml" ContentType="application/vnd.openxmlformats-officedocument.drawingml.chart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11.xml" ContentType="application/vnd.openxmlformats-officedocument.drawingml.chart+xml"/>
  <Override PartName="/ppt/notesSlides/notesSlide39.xml" ContentType="application/vnd.openxmlformats-officedocument.presentationml.notesSlide+xml"/>
  <Override PartName="/ppt/charts/chart12.xml" ContentType="application/vnd.openxmlformats-officedocument.drawingml.chart+xml"/>
  <Override PartName="/ppt/notesSlides/notesSlide40.xml" ContentType="application/vnd.openxmlformats-officedocument.presentationml.notesSlide+xml"/>
  <Override PartName="/ppt/charts/chart13.xml" ContentType="application/vnd.openxmlformats-officedocument.drawingml.chart+xml"/>
  <Override PartName="/ppt/notesSlides/notesSlide41.xml" ContentType="application/vnd.openxmlformats-officedocument.presentationml.notesSlide+xml"/>
  <Override PartName="/ppt/charts/chart14.xml" ContentType="application/vnd.openxmlformats-officedocument.drawingml.chart+xml"/>
  <Override PartName="/ppt/notesSlides/notesSlide42.xml" ContentType="application/vnd.openxmlformats-officedocument.presentationml.notesSlide+xml"/>
  <Override PartName="/ppt/charts/chart15.xml" ContentType="application/vnd.openxmlformats-officedocument.drawingml.chart+xml"/>
  <Override PartName="/ppt/notesSlides/notesSlide43.xml" ContentType="application/vnd.openxmlformats-officedocument.presentationml.notesSlide+xml"/>
  <Override PartName="/ppt/charts/chart16.xml" ContentType="application/vnd.openxmlformats-officedocument.drawingml.chart+xml"/>
  <Override PartName="/ppt/notesSlides/notesSlide44.xml" ContentType="application/vnd.openxmlformats-officedocument.presentationml.notesSlide+xml"/>
  <Override PartName="/ppt/charts/chart17.xml" ContentType="application/vnd.openxmlformats-officedocument.drawingml.chart+xml"/>
  <Override PartName="/ppt/notesSlides/notesSlide45.xml" ContentType="application/vnd.openxmlformats-officedocument.presentationml.notesSlide+xml"/>
  <Override PartName="/ppt/charts/chart18.xml" ContentType="application/vnd.openxmlformats-officedocument.drawingml.chart+xml"/>
  <Override PartName="/ppt/notesSlides/notesSlide46.xml" ContentType="application/vnd.openxmlformats-officedocument.presentationml.notesSlide+xml"/>
  <Override PartName="/ppt/charts/chart19.xml" ContentType="application/vnd.openxmlformats-officedocument.drawingml.chart+xml"/>
  <Override PartName="/ppt/notesSlides/notesSlide47.xml" ContentType="application/vnd.openxmlformats-officedocument.presentationml.notesSlide+xml"/>
  <Override PartName="/ppt/charts/chart20.xml" ContentType="application/vnd.openxmlformats-officedocument.drawingml.chart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21.xml" ContentType="application/vnd.openxmlformats-officedocument.drawingml.chart+xml"/>
  <Override PartName="/ppt/notesSlides/notesSlide50.xml" ContentType="application/vnd.openxmlformats-officedocument.presentationml.notesSlide+xml"/>
  <Override PartName="/ppt/charts/chart22.xml" ContentType="application/vnd.openxmlformats-officedocument.drawingml.chart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charts/chart23.xml" ContentType="application/vnd.openxmlformats-officedocument.drawingml.chart+xml"/>
  <Override PartName="/ppt/notesSlides/notesSlide53.xml" ContentType="application/vnd.openxmlformats-officedocument.presentationml.notesSlide+xml"/>
  <Override PartName="/ppt/charts/chart24.xml" ContentType="application/vnd.openxmlformats-officedocument.drawingml.chart+xml"/>
  <Override PartName="/ppt/notesSlides/notesSlide54.xml" ContentType="application/vnd.openxmlformats-officedocument.presentationml.notesSlide+xml"/>
  <Override PartName="/ppt/charts/chart25.xml" ContentType="application/vnd.openxmlformats-officedocument.drawingml.chart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charts/chart26.xml" ContentType="application/vnd.openxmlformats-officedocument.drawingml.chart+xml"/>
  <Override PartName="/ppt/notesSlides/notesSlide57.xml" ContentType="application/vnd.openxmlformats-officedocument.presentationml.notesSlide+xml"/>
  <Override PartName="/ppt/charts/chart27.xml" ContentType="application/vnd.openxmlformats-officedocument.drawingml.chart+xml"/>
  <Override PartName="/ppt/notesSlides/notesSlide58.xml" ContentType="application/vnd.openxmlformats-officedocument.presentationml.notesSlide+xml"/>
  <Override PartName="/ppt/charts/chart28.xml" ContentType="application/vnd.openxmlformats-officedocument.drawingml.chart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258" r:id="rId2"/>
    <p:sldId id="257" r:id="rId3"/>
    <p:sldId id="259" r:id="rId4"/>
    <p:sldId id="288" r:id="rId5"/>
    <p:sldId id="289" r:id="rId6"/>
    <p:sldId id="260" r:id="rId7"/>
    <p:sldId id="261" r:id="rId8"/>
    <p:sldId id="286" r:id="rId9"/>
    <p:sldId id="287" r:id="rId10"/>
    <p:sldId id="262" r:id="rId11"/>
    <p:sldId id="290" r:id="rId12"/>
    <p:sldId id="263" r:id="rId13"/>
    <p:sldId id="264" r:id="rId14"/>
    <p:sldId id="291" r:id="rId15"/>
    <p:sldId id="292" r:id="rId16"/>
    <p:sldId id="293" r:id="rId17"/>
    <p:sldId id="295" r:id="rId18"/>
    <p:sldId id="265" r:id="rId19"/>
    <p:sldId id="294" r:id="rId20"/>
    <p:sldId id="296" r:id="rId21"/>
    <p:sldId id="297" r:id="rId22"/>
    <p:sldId id="298" r:id="rId23"/>
    <p:sldId id="336" r:id="rId24"/>
    <p:sldId id="299" r:id="rId25"/>
    <p:sldId id="268" r:id="rId26"/>
    <p:sldId id="300" r:id="rId27"/>
    <p:sldId id="301" r:id="rId28"/>
    <p:sldId id="305" r:id="rId29"/>
    <p:sldId id="302" r:id="rId30"/>
    <p:sldId id="306" r:id="rId31"/>
    <p:sldId id="303" r:id="rId32"/>
    <p:sldId id="308" r:id="rId33"/>
    <p:sldId id="270" r:id="rId34"/>
    <p:sldId id="304" r:id="rId35"/>
    <p:sldId id="331" r:id="rId36"/>
    <p:sldId id="332" r:id="rId37"/>
    <p:sldId id="309" r:id="rId38"/>
    <p:sldId id="312" r:id="rId39"/>
    <p:sldId id="316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14" r:id="rId50"/>
    <p:sldId id="326" r:id="rId51"/>
    <p:sldId id="310" r:id="rId52"/>
    <p:sldId id="327" r:id="rId53"/>
    <p:sldId id="328" r:id="rId54"/>
    <p:sldId id="329" r:id="rId55"/>
    <p:sldId id="330" r:id="rId56"/>
    <p:sldId id="333" r:id="rId57"/>
    <p:sldId id="335" r:id="rId58"/>
    <p:sldId id="334" r:id="rId59"/>
    <p:sldId id="311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ECKK\Desktop\2015-03-11%20Vanishing%20Civil%20Trial\2015-03-13%20Statistical%20Table%20-%20Civil%20Trial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ECKK\Desktop\2015-03-11%20Vanishing%20Civil%20Trial\2015-03-13%20Statistical%20Table%20-%20Civil%20Trial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ECKK\Desktop\2015-03-11%20Vanishing%20Civil%20Trial\2015-03-13%20Statistical%20Table%20-%20Civil%20Trial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ECKK\Desktop\2015-03-11%20Vanishing%20Civil%20Trial\2015-03-13%20Statistical%20Table%20-%20Civil%20Trial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ECKK\Desktop\2015-03-11%20Vanishing%20Civil%20Trial\2015-03-13%20Statistical%20Table%20-%20Civil%20Trial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ECKK\Desktop\2015-03-11%20Vanishing%20Civil%20Trial\2015-03-13%20Statistical%20Table%20-%20Civil%20Trial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ECKK\Desktop\2015-03-11%20Vanishing%20Civil%20Trial\2015-03-13%20Statistical%20Table%20-%20Civil%20Trials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ECKK\Desktop\2015-03-11%20Vanishing%20Civil%20Trial\2015-03-13%20Statistical%20Table%20-%20Civil%20Trials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ECKK\Desktop\2015-03-11%20Vanishing%20Civil%20Trial\2015-03-13%20Statistical%20Table%20-%20Civil%20Trials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ECKK\Desktop\2015-03-11%20Vanishing%20Civil%20Trial\2015-03-13%20Statistical%20Table%20-%20Civil%20Trials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ECKK\Desktop\2015-03-11%20Vanishing%20Civil%20Trial\2015-03-13%20Statistical%20Table%20-%20Civil%20Trial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ECKK\Desktop\2015-03-11%20Vanishing%20Civil%20Trial\2015-03-13%20Statistical%20Table%20-%20Civil%20Trials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ECKK\Desktop\2015-03-11%20Vanishing%20Civil%20Trial\2015-03-13%20Statistical%20Table%20-%20Civil%20Trials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ECKK\Desktop\2015-03-11%20Vanishing%20Civil%20Trial\2015-03-13%20Statistical%20Table%20-%20Civil%20Trials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ECKK\Desktop\2015-03-11%20Vanishing%20Civil%20Trial\2015-03-13%20Statistical%20Table%20-%20Civil%20Trials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ECKK\Desktop\2015-03-11%20Vanishing%20Civil%20Trial\2015-03-13%20Statistical%20Table%20-%20Civil%20Trials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ECKK\Desktop\2015-03-11%20Vanishing%20Civil%20Trial\2015-03-13%20Statistical%20Table%20-%20Civil%20Trials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ECKK\Desktop\2015-03-11%20Vanishing%20Civil%20Trial\2015-03-13%20Statistical%20Table%20-%20Civil%20Trials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ECKK\Desktop\2015-03-11%20Vanishing%20Civil%20Trial\2015-03-13%20Statistical%20Table%20-%20Civil%20Trial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ECKK\Desktop\2015-03-11%20Vanishing%20Civil%20Trial\2015-03-13%20Statistical%20Table%20-%20Civil%20Trial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ECKK\Desktop\2015-03-11%20Vanishing%20Civil%20Trial\2015-03-13%20Statistical%20Table%20-%20Civil%20Trial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ECKK\Desktop\2015-03-11%20Vanishing%20Civil%20Trial\2015-03-13%20Statistical%20Table%20-%20Civil%20Trial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ECKK\Desktop\2015-03-11%20Vanishing%20Civil%20Trial\2015-03-13%20Statistical%20Table%20-%20Civil%20Trial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ECKK\Desktop\2015-03-11%20Vanishing%20Civil%20Trial\2015-03-13%20Statistical%20Table%20-%20Civil%20Trial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ECKK\Desktop\2015-03-11%20Vanishing%20Civil%20Trial\2015-03-13%20Statistical%20Table%20-%20Civil%20Trial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6.7245709670906526E-2"/>
          <c:y val="0.13843537414965987"/>
          <c:w val="0.67202200686452662"/>
          <c:h val="0.78091247522631102"/>
        </c:manualLayout>
      </c:layou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Trials as % of Civil Cases Filed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Sheet2!$A$2:$A$7</c:f>
              <c:numCache>
                <c:formatCode>General</c:formatCode>
                <c:ptCount val="6"/>
                <c:pt idx="0">
                  <c:v>1936</c:v>
                </c:pt>
                <c:pt idx="1">
                  <c:v>1940</c:v>
                </c:pt>
                <c:pt idx="2">
                  <c:v>1952</c:v>
                </c:pt>
                <c:pt idx="3">
                  <c:v>1972</c:v>
                </c:pt>
                <c:pt idx="4">
                  <c:v>1982</c:v>
                </c:pt>
                <c:pt idx="5">
                  <c:v>1992</c:v>
                </c:pt>
              </c:numCache>
            </c:numRef>
          </c:cat>
          <c:val>
            <c:numRef>
              <c:f>Sheet2!$B$2:$B$7</c:f>
              <c:numCache>
                <c:formatCode>General</c:formatCode>
                <c:ptCount val="6"/>
                <c:pt idx="0">
                  <c:v>20</c:v>
                </c:pt>
                <c:pt idx="1">
                  <c:v>15.2</c:v>
                </c:pt>
                <c:pt idx="2">
                  <c:v>12</c:v>
                </c:pt>
                <c:pt idx="3">
                  <c:v>9.1</c:v>
                </c:pt>
                <c:pt idx="4">
                  <c:v>6.1</c:v>
                </c:pt>
                <c:pt idx="5">
                  <c:v>3.5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210944"/>
        <c:axId val="32212480"/>
      </c:lineChart>
      <c:catAx>
        <c:axId val="32210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212480"/>
        <c:crosses val="autoZero"/>
        <c:auto val="1"/>
        <c:lblAlgn val="ctr"/>
        <c:lblOffset val="100"/>
        <c:noMultiLvlLbl val="0"/>
      </c:catAx>
      <c:valAx>
        <c:axId val="32212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21094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en-US"/>
          </a:p>
        </c:txPr>
      </c:legendEntry>
      <c:layout>
        <c:manualLayout>
          <c:xMode val="edge"/>
          <c:yMode val="edge"/>
          <c:x val="0.74538152610441766"/>
          <c:y val="0.52193870297462819"/>
          <c:w val="0.24257028112449799"/>
          <c:h val="0.14605287620297464"/>
        </c:manualLayout>
      </c:layout>
      <c:overlay val="0"/>
    </c:legend>
    <c:plotVisOnly val="1"/>
    <c:dispBlanksAs val="gap"/>
    <c:showDLblsOverMax val="0"/>
  </c:chart>
  <c:spPr>
    <a:ln>
      <a:solidFill>
        <a:schemeClr val="bg1">
          <a:lumMod val="75000"/>
        </a:schemeClr>
      </a:solidFill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085739282589675E-2"/>
          <c:y val="5.1400554097404488E-2"/>
          <c:w val="0.70429525035332119"/>
          <c:h val="0.79523549139690874"/>
        </c:manualLayout>
      </c:layout>
      <c:lineChart>
        <c:grouping val="stacked"/>
        <c:varyColors val="0"/>
        <c:ser>
          <c:idx val="0"/>
          <c:order val="0"/>
          <c:tx>
            <c:v>Trials per Billion $ GDP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</c:numCache>
            </c:numRef>
          </c:cat>
          <c:val>
            <c:numRef>
              <c:f>Sheet1!$AL$2:$AL$52</c:f>
              <c:numCache>
                <c:formatCode>0.00</c:formatCode>
                <c:ptCount val="51"/>
                <c:pt idx="0">
                  <c:v>1.8884259861997135</c:v>
                </c:pt>
                <c:pt idx="1">
                  <c:v>2.03386659182337</c:v>
                </c:pt>
                <c:pt idx="2">
                  <c:v>1.8998909294578898</c:v>
                </c:pt>
                <c:pt idx="3">
                  <c:v>1.9312484418714164</c:v>
                </c:pt>
                <c:pt idx="4">
                  <c:v>1.7969989337632954</c:v>
                </c:pt>
                <c:pt idx="5">
                  <c:v>1.7828788839568801</c:v>
                </c:pt>
                <c:pt idx="6">
                  <c:v>1.8231964000580638</c:v>
                </c:pt>
                <c:pt idx="7">
                  <c:v>1.7328358909381012</c:v>
                </c:pt>
                <c:pt idx="8">
                  <c:v>1.7678199152046097</c:v>
                </c:pt>
                <c:pt idx="9">
                  <c:v>1.72682573131217</c:v>
                </c:pt>
                <c:pt idx="10">
                  <c:v>1.7574284054478559</c:v>
                </c:pt>
                <c:pt idx="11">
                  <c:v>1.6164327842180191</c:v>
                </c:pt>
                <c:pt idx="12">
                  <c:v>1.6673142600053172</c:v>
                </c:pt>
                <c:pt idx="13">
                  <c:v>1.7446459678245723</c:v>
                </c:pt>
                <c:pt idx="14">
                  <c:v>1.66417054052477</c:v>
                </c:pt>
                <c:pt idx="15">
                  <c:v>1.6274615541960318</c:v>
                </c:pt>
                <c:pt idx="16">
                  <c:v>1.6130054952796955</c:v>
                </c:pt>
                <c:pt idx="17">
                  <c:v>1.6111016225448336</c:v>
                </c:pt>
                <c:pt idx="18">
                  <c:v>1.6910429868128105</c:v>
                </c:pt>
                <c:pt idx="19">
                  <c:v>1.8876937466595405</c:v>
                </c:pt>
                <c:pt idx="20">
                  <c:v>1.9213408506361889</c:v>
                </c:pt>
                <c:pt idx="21">
                  <c:v>1.8865095661810241</c:v>
                </c:pt>
                <c:pt idx="22">
                  <c:v>1.8272490915449058</c:v>
                </c:pt>
                <c:pt idx="23">
                  <c:v>1.8292380243236535</c:v>
                </c:pt>
                <c:pt idx="24">
                  <c:v>1.6462287447964439</c:v>
                </c:pt>
                <c:pt idx="25">
                  <c:v>1.6258050401323616</c:v>
                </c:pt>
                <c:pt idx="26">
                  <c:v>1.5232666570351594</c:v>
                </c:pt>
                <c:pt idx="27">
                  <c:v>1.4400385498167616</c:v>
                </c:pt>
                <c:pt idx="28">
                  <c:v>1.1522423729446472</c:v>
                </c:pt>
                <c:pt idx="29">
                  <c:v>1.0488952102905764</c:v>
                </c:pt>
                <c:pt idx="30">
                  <c:v>0.96885520869785569</c:v>
                </c:pt>
                <c:pt idx="31">
                  <c:v>0.90668043269117959</c:v>
                </c:pt>
                <c:pt idx="32">
                  <c:v>0.89057233363770605</c:v>
                </c:pt>
                <c:pt idx="33">
                  <c:v>0.81792889582898043</c:v>
                </c:pt>
                <c:pt idx="34">
                  <c:v>0.80189529250893055</c:v>
                </c:pt>
                <c:pt idx="35">
                  <c:v>0.74607024344702322</c:v>
                </c:pt>
                <c:pt idx="36">
                  <c:v>0.65950308747021924</c:v>
                </c:pt>
                <c:pt idx="37">
                  <c:v>0.57746896973969841</c:v>
                </c:pt>
                <c:pt idx="38">
                  <c:v>0.51478710137181538</c:v>
                </c:pt>
                <c:pt idx="39">
                  <c:v>0.4758883248730964</c:v>
                </c:pt>
                <c:pt idx="40">
                  <c:v>0.3958208800062375</c:v>
                </c:pt>
                <c:pt idx="41">
                  <c:v>0.35534453043155012</c:v>
                </c:pt>
                <c:pt idx="42">
                  <c:v>0.32261225289665141</c:v>
                </c:pt>
                <c:pt idx="43">
                  <c:v>0.3088806147508516</c:v>
                </c:pt>
                <c:pt idx="44">
                  <c:v>0.27376689384313274</c:v>
                </c:pt>
                <c:pt idx="45">
                  <c:v>0.74465667934016999</c:v>
                </c:pt>
                <c:pt idx="46">
                  <c:v>0.35883876947857074</c:v>
                </c:pt>
                <c:pt idx="47">
                  <c:v>0.2563901582548852</c:v>
                </c:pt>
                <c:pt idx="48">
                  <c:v>0.25331087805251473</c:v>
                </c:pt>
                <c:pt idx="49">
                  <c:v>0.24016662781691994</c:v>
                </c:pt>
                <c:pt idx="50">
                  <c:v>0.23629461789718387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292480"/>
        <c:axId val="38314752"/>
      </c:lineChart>
      <c:catAx>
        <c:axId val="38292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314752"/>
        <c:crosses val="autoZero"/>
        <c:auto val="1"/>
        <c:lblAlgn val="ctr"/>
        <c:lblOffset val="100"/>
        <c:noMultiLvlLbl val="0"/>
      </c:catAx>
      <c:valAx>
        <c:axId val="3831475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38292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62912628709873"/>
          <c:y val="0.52984288422280545"/>
          <c:w val="0.16704207046234607"/>
          <c:h val="0.26454512119808554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Non-Jury Trials</c:v>
          </c:tx>
          <c:spPr>
            <a:solidFill>
              <a:srgbClr val="0070C0"/>
            </a:solidFill>
          </c:spPr>
          <c:invertIfNegative val="0"/>
          <c:cat>
            <c:numRef>
              <c:f>Sheet1!$A$2:$A$53</c:f>
              <c:numCache>
                <c:formatCode>General</c:formatCode>
                <c:ptCount val="52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  <c:pt idx="51">
                  <c:v>2013</c:v>
                </c:pt>
              </c:numCache>
            </c:numRef>
          </c:cat>
          <c:val>
            <c:numRef>
              <c:f>Sheet1!$O$2:$O$53</c:f>
              <c:numCache>
                <c:formatCode>General</c:formatCode>
                <c:ptCount val="52"/>
                <c:pt idx="0">
                  <c:v>23</c:v>
                </c:pt>
                <c:pt idx="1">
                  <c:v>28</c:v>
                </c:pt>
                <c:pt idx="2">
                  <c:v>20</c:v>
                </c:pt>
                <c:pt idx="3">
                  <c:v>19</c:v>
                </c:pt>
                <c:pt idx="4">
                  <c:v>21</c:v>
                </c:pt>
                <c:pt idx="5">
                  <c:v>18</c:v>
                </c:pt>
                <c:pt idx="6">
                  <c:v>25</c:v>
                </c:pt>
                <c:pt idx="7">
                  <c:v>27</c:v>
                </c:pt>
                <c:pt idx="8">
                  <c:v>20</c:v>
                </c:pt>
                <c:pt idx="9">
                  <c:v>18</c:v>
                </c:pt>
                <c:pt idx="10">
                  <c:v>28</c:v>
                </c:pt>
                <c:pt idx="11">
                  <c:v>24</c:v>
                </c:pt>
                <c:pt idx="12">
                  <c:v>23</c:v>
                </c:pt>
                <c:pt idx="13">
                  <c:v>26</c:v>
                </c:pt>
                <c:pt idx="14">
                  <c:v>20</c:v>
                </c:pt>
                <c:pt idx="15">
                  <c:v>20</c:v>
                </c:pt>
                <c:pt idx="16">
                  <c:v>29</c:v>
                </c:pt>
                <c:pt idx="17">
                  <c:v>27</c:v>
                </c:pt>
                <c:pt idx="18">
                  <c:v>39</c:v>
                </c:pt>
                <c:pt idx="19">
                  <c:v>34</c:v>
                </c:pt>
                <c:pt idx="20">
                  <c:v>41</c:v>
                </c:pt>
                <c:pt idx="21">
                  <c:v>44</c:v>
                </c:pt>
                <c:pt idx="22">
                  <c:v>43</c:v>
                </c:pt>
                <c:pt idx="23">
                  <c:v>39</c:v>
                </c:pt>
                <c:pt idx="24">
                  <c:v>40</c:v>
                </c:pt>
                <c:pt idx="25">
                  <c:v>54</c:v>
                </c:pt>
                <c:pt idx="26">
                  <c:v>42</c:v>
                </c:pt>
                <c:pt idx="27">
                  <c:v>57</c:v>
                </c:pt>
                <c:pt idx="28">
                  <c:v>28</c:v>
                </c:pt>
                <c:pt idx="29">
                  <c:v>32</c:v>
                </c:pt>
                <c:pt idx="30">
                  <c:v>21</c:v>
                </c:pt>
                <c:pt idx="31">
                  <c:v>25</c:v>
                </c:pt>
                <c:pt idx="32">
                  <c:v>31</c:v>
                </c:pt>
                <c:pt idx="33">
                  <c:v>44</c:v>
                </c:pt>
                <c:pt idx="34">
                  <c:v>32</c:v>
                </c:pt>
                <c:pt idx="35">
                  <c:v>36</c:v>
                </c:pt>
                <c:pt idx="36">
                  <c:v>33</c:v>
                </c:pt>
                <c:pt idx="37">
                  <c:v>21</c:v>
                </c:pt>
                <c:pt idx="38">
                  <c:v>29</c:v>
                </c:pt>
                <c:pt idx="39">
                  <c:v>21</c:v>
                </c:pt>
                <c:pt idx="40">
                  <c:v>15</c:v>
                </c:pt>
                <c:pt idx="41">
                  <c:v>17</c:v>
                </c:pt>
                <c:pt idx="42">
                  <c:v>11</c:v>
                </c:pt>
                <c:pt idx="43">
                  <c:v>14</c:v>
                </c:pt>
                <c:pt idx="44">
                  <c:v>18</c:v>
                </c:pt>
                <c:pt idx="45">
                  <c:v>20</c:v>
                </c:pt>
                <c:pt idx="46">
                  <c:v>19</c:v>
                </c:pt>
                <c:pt idx="47">
                  <c:v>19</c:v>
                </c:pt>
                <c:pt idx="48">
                  <c:v>9</c:v>
                </c:pt>
                <c:pt idx="49">
                  <c:v>7</c:v>
                </c:pt>
                <c:pt idx="50">
                  <c:v>8</c:v>
                </c:pt>
                <c:pt idx="51">
                  <c:v>11</c:v>
                </c:pt>
              </c:numCache>
            </c:numRef>
          </c:val>
        </c:ser>
        <c:ser>
          <c:idx val="1"/>
          <c:order val="1"/>
          <c:tx>
            <c:v>Jury Trials</c:v>
          </c:tx>
          <c:spPr>
            <a:solidFill>
              <a:schemeClr val="bg2"/>
            </a:solidFill>
          </c:spPr>
          <c:invertIfNegative val="0"/>
          <c:cat>
            <c:numRef>
              <c:f>Sheet1!$A$2:$A$53</c:f>
              <c:numCache>
                <c:formatCode>General</c:formatCode>
                <c:ptCount val="52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  <c:pt idx="51">
                  <c:v>2013</c:v>
                </c:pt>
              </c:numCache>
            </c:numRef>
          </c:cat>
          <c:val>
            <c:numRef>
              <c:f>Sheet1!$P$2:$P$53</c:f>
              <c:numCache>
                <c:formatCode>General</c:formatCode>
                <c:ptCount val="5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5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5</c:v>
                </c:pt>
                <c:pt idx="11">
                  <c:v>1</c:v>
                </c:pt>
                <c:pt idx="12">
                  <c:v>3</c:v>
                </c:pt>
                <c:pt idx="13">
                  <c:v>1</c:v>
                </c:pt>
                <c:pt idx="14">
                  <c:v>8</c:v>
                </c:pt>
                <c:pt idx="15">
                  <c:v>3</c:v>
                </c:pt>
                <c:pt idx="16">
                  <c:v>6</c:v>
                </c:pt>
                <c:pt idx="17">
                  <c:v>5</c:v>
                </c:pt>
                <c:pt idx="18">
                  <c:v>13</c:v>
                </c:pt>
                <c:pt idx="19">
                  <c:v>8</c:v>
                </c:pt>
                <c:pt idx="20">
                  <c:v>10</c:v>
                </c:pt>
                <c:pt idx="21">
                  <c:v>7</c:v>
                </c:pt>
                <c:pt idx="22">
                  <c:v>20</c:v>
                </c:pt>
                <c:pt idx="23">
                  <c:v>11</c:v>
                </c:pt>
                <c:pt idx="24">
                  <c:v>13</c:v>
                </c:pt>
                <c:pt idx="25">
                  <c:v>14</c:v>
                </c:pt>
                <c:pt idx="26">
                  <c:v>23</c:v>
                </c:pt>
                <c:pt idx="27">
                  <c:v>16</c:v>
                </c:pt>
                <c:pt idx="28">
                  <c:v>14</c:v>
                </c:pt>
                <c:pt idx="29">
                  <c:v>11</c:v>
                </c:pt>
                <c:pt idx="30">
                  <c:v>14</c:v>
                </c:pt>
                <c:pt idx="31">
                  <c:v>17</c:v>
                </c:pt>
                <c:pt idx="32">
                  <c:v>16</c:v>
                </c:pt>
                <c:pt idx="33">
                  <c:v>18</c:v>
                </c:pt>
                <c:pt idx="34">
                  <c:v>15</c:v>
                </c:pt>
                <c:pt idx="35">
                  <c:v>12</c:v>
                </c:pt>
                <c:pt idx="36">
                  <c:v>24</c:v>
                </c:pt>
                <c:pt idx="37">
                  <c:v>19</c:v>
                </c:pt>
                <c:pt idx="38">
                  <c:v>24</c:v>
                </c:pt>
                <c:pt idx="39">
                  <c:v>20</c:v>
                </c:pt>
                <c:pt idx="40">
                  <c:v>27</c:v>
                </c:pt>
                <c:pt idx="41">
                  <c:v>27</c:v>
                </c:pt>
                <c:pt idx="42">
                  <c:v>21</c:v>
                </c:pt>
                <c:pt idx="43">
                  <c:v>27</c:v>
                </c:pt>
                <c:pt idx="44">
                  <c:v>23</c:v>
                </c:pt>
                <c:pt idx="45">
                  <c:v>30</c:v>
                </c:pt>
                <c:pt idx="46">
                  <c:v>29</c:v>
                </c:pt>
                <c:pt idx="47">
                  <c:v>25</c:v>
                </c:pt>
                <c:pt idx="48">
                  <c:v>22</c:v>
                </c:pt>
                <c:pt idx="49">
                  <c:v>27</c:v>
                </c:pt>
                <c:pt idx="50">
                  <c:v>23</c:v>
                </c:pt>
                <c:pt idx="51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436864"/>
        <c:axId val="38438400"/>
      </c:barChart>
      <c:catAx>
        <c:axId val="38436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438400"/>
        <c:crosses val="autoZero"/>
        <c:auto val="1"/>
        <c:lblAlgn val="ctr"/>
        <c:lblOffset val="100"/>
        <c:noMultiLvlLbl val="0"/>
      </c:catAx>
      <c:valAx>
        <c:axId val="38438400"/>
        <c:scaling>
          <c:orientation val="minMax"/>
          <c:max val="1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43686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Jury Trials</c:v>
          </c:tx>
          <c:spPr>
            <a:solidFill>
              <a:schemeClr val="bg2"/>
            </a:solidFill>
          </c:spPr>
          <c:invertIfNegative val="0"/>
          <c:cat>
            <c:numRef>
              <c:f>Sheet1!$A$2:$A$53</c:f>
              <c:numCache>
                <c:formatCode>General</c:formatCode>
                <c:ptCount val="52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  <c:pt idx="51">
                  <c:v>2013</c:v>
                </c:pt>
              </c:numCache>
            </c:numRef>
          </c:cat>
          <c:val>
            <c:numRef>
              <c:f>Sheet1!$P$2:$P$53</c:f>
              <c:numCache>
                <c:formatCode>General</c:formatCode>
                <c:ptCount val="5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5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5</c:v>
                </c:pt>
                <c:pt idx="11">
                  <c:v>1</c:v>
                </c:pt>
                <c:pt idx="12">
                  <c:v>3</c:v>
                </c:pt>
                <c:pt idx="13">
                  <c:v>1</c:v>
                </c:pt>
                <c:pt idx="14">
                  <c:v>8</c:v>
                </c:pt>
                <c:pt idx="15">
                  <c:v>3</c:v>
                </c:pt>
                <c:pt idx="16">
                  <c:v>6</c:v>
                </c:pt>
                <c:pt idx="17">
                  <c:v>5</c:v>
                </c:pt>
                <c:pt idx="18">
                  <c:v>13</c:v>
                </c:pt>
                <c:pt idx="19">
                  <c:v>8</c:v>
                </c:pt>
                <c:pt idx="20">
                  <c:v>10</c:v>
                </c:pt>
                <c:pt idx="21">
                  <c:v>7</c:v>
                </c:pt>
                <c:pt idx="22">
                  <c:v>20</c:v>
                </c:pt>
                <c:pt idx="23">
                  <c:v>11</c:v>
                </c:pt>
                <c:pt idx="24">
                  <c:v>13</c:v>
                </c:pt>
                <c:pt idx="25">
                  <c:v>14</c:v>
                </c:pt>
                <c:pt idx="26">
                  <c:v>23</c:v>
                </c:pt>
                <c:pt idx="27">
                  <c:v>16</c:v>
                </c:pt>
                <c:pt idx="28">
                  <c:v>14</c:v>
                </c:pt>
                <c:pt idx="29">
                  <c:v>11</c:v>
                </c:pt>
                <c:pt idx="30">
                  <c:v>14</c:v>
                </c:pt>
                <c:pt idx="31">
                  <c:v>17</c:v>
                </c:pt>
                <c:pt idx="32">
                  <c:v>16</c:v>
                </c:pt>
                <c:pt idx="33">
                  <c:v>18</c:v>
                </c:pt>
                <c:pt idx="34">
                  <c:v>15</c:v>
                </c:pt>
                <c:pt idx="35">
                  <c:v>12</c:v>
                </c:pt>
                <c:pt idx="36">
                  <c:v>24</c:v>
                </c:pt>
                <c:pt idx="37">
                  <c:v>19</c:v>
                </c:pt>
                <c:pt idx="38">
                  <c:v>24</c:v>
                </c:pt>
                <c:pt idx="39">
                  <c:v>20</c:v>
                </c:pt>
                <c:pt idx="40">
                  <c:v>27</c:v>
                </c:pt>
                <c:pt idx="41">
                  <c:v>27</c:v>
                </c:pt>
                <c:pt idx="42">
                  <c:v>21</c:v>
                </c:pt>
                <c:pt idx="43">
                  <c:v>27</c:v>
                </c:pt>
                <c:pt idx="44">
                  <c:v>23</c:v>
                </c:pt>
                <c:pt idx="45">
                  <c:v>30</c:v>
                </c:pt>
                <c:pt idx="46">
                  <c:v>29</c:v>
                </c:pt>
                <c:pt idx="47">
                  <c:v>25</c:v>
                </c:pt>
                <c:pt idx="48">
                  <c:v>22</c:v>
                </c:pt>
                <c:pt idx="49">
                  <c:v>27</c:v>
                </c:pt>
                <c:pt idx="50">
                  <c:v>23</c:v>
                </c:pt>
                <c:pt idx="51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468992"/>
        <c:axId val="38478976"/>
      </c:barChart>
      <c:catAx>
        <c:axId val="38468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478976"/>
        <c:crosses val="autoZero"/>
        <c:auto val="1"/>
        <c:lblAlgn val="ctr"/>
        <c:lblOffset val="100"/>
        <c:noMultiLvlLbl val="0"/>
      </c:catAx>
      <c:valAx>
        <c:axId val="38478976"/>
        <c:scaling>
          <c:orientation val="minMax"/>
          <c:max val="1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4689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Non-Jury Trials</c:v>
          </c:tx>
          <c:spPr>
            <a:solidFill>
              <a:srgbClr val="0070C0"/>
            </a:solidFill>
          </c:spPr>
          <c:invertIfNegative val="0"/>
          <c:cat>
            <c:numRef>
              <c:f>Sheet1!$A$2:$A$52</c:f>
              <c:numCache>
                <c:formatCode>General</c:formatCode>
                <c:ptCount val="51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</c:numCache>
            </c:numRef>
          </c:cat>
          <c:val>
            <c:numRef>
              <c:f>Sheet1!$R$2:$R$53</c:f>
              <c:numCache>
                <c:formatCode>General</c:formatCode>
                <c:ptCount val="52"/>
                <c:pt idx="0">
                  <c:v>27</c:v>
                </c:pt>
                <c:pt idx="1">
                  <c:v>33</c:v>
                </c:pt>
                <c:pt idx="2">
                  <c:v>32</c:v>
                </c:pt>
                <c:pt idx="3">
                  <c:v>45</c:v>
                </c:pt>
                <c:pt idx="4">
                  <c:v>26</c:v>
                </c:pt>
                <c:pt idx="5">
                  <c:v>31</c:v>
                </c:pt>
                <c:pt idx="6">
                  <c:v>34</c:v>
                </c:pt>
                <c:pt idx="7">
                  <c:v>28</c:v>
                </c:pt>
                <c:pt idx="8">
                  <c:v>28</c:v>
                </c:pt>
                <c:pt idx="9">
                  <c:v>24</c:v>
                </c:pt>
                <c:pt idx="10">
                  <c:v>34</c:v>
                </c:pt>
                <c:pt idx="11">
                  <c:v>30</c:v>
                </c:pt>
                <c:pt idx="12">
                  <c:v>41</c:v>
                </c:pt>
                <c:pt idx="13">
                  <c:v>43</c:v>
                </c:pt>
                <c:pt idx="14">
                  <c:v>35</c:v>
                </c:pt>
                <c:pt idx="15">
                  <c:v>43</c:v>
                </c:pt>
                <c:pt idx="16">
                  <c:v>47</c:v>
                </c:pt>
                <c:pt idx="17">
                  <c:v>59</c:v>
                </c:pt>
                <c:pt idx="18">
                  <c:v>60</c:v>
                </c:pt>
                <c:pt idx="19">
                  <c:v>96</c:v>
                </c:pt>
                <c:pt idx="20">
                  <c:v>97</c:v>
                </c:pt>
                <c:pt idx="21">
                  <c:v>93</c:v>
                </c:pt>
                <c:pt idx="22">
                  <c:v>63</c:v>
                </c:pt>
                <c:pt idx="23">
                  <c:v>65</c:v>
                </c:pt>
                <c:pt idx="24">
                  <c:v>78</c:v>
                </c:pt>
                <c:pt idx="25">
                  <c:v>71</c:v>
                </c:pt>
                <c:pt idx="26">
                  <c:v>61</c:v>
                </c:pt>
                <c:pt idx="27">
                  <c:v>67</c:v>
                </c:pt>
                <c:pt idx="28">
                  <c:v>51</c:v>
                </c:pt>
                <c:pt idx="29">
                  <c:v>41</c:v>
                </c:pt>
                <c:pt idx="30">
                  <c:v>37</c:v>
                </c:pt>
                <c:pt idx="31">
                  <c:v>36</c:v>
                </c:pt>
                <c:pt idx="32">
                  <c:v>40</c:v>
                </c:pt>
                <c:pt idx="33">
                  <c:v>38</c:v>
                </c:pt>
                <c:pt idx="34">
                  <c:v>39</c:v>
                </c:pt>
                <c:pt idx="35">
                  <c:v>51</c:v>
                </c:pt>
                <c:pt idx="36">
                  <c:v>33</c:v>
                </c:pt>
                <c:pt idx="37">
                  <c:v>43</c:v>
                </c:pt>
                <c:pt idx="38">
                  <c:v>43</c:v>
                </c:pt>
                <c:pt idx="39">
                  <c:v>29</c:v>
                </c:pt>
                <c:pt idx="40">
                  <c:v>25</c:v>
                </c:pt>
                <c:pt idx="41">
                  <c:v>26</c:v>
                </c:pt>
                <c:pt idx="42">
                  <c:v>29</c:v>
                </c:pt>
                <c:pt idx="43">
                  <c:v>26</c:v>
                </c:pt>
                <c:pt idx="44">
                  <c:v>33</c:v>
                </c:pt>
                <c:pt idx="45">
                  <c:v>25</c:v>
                </c:pt>
                <c:pt idx="46">
                  <c:v>26</c:v>
                </c:pt>
                <c:pt idx="47">
                  <c:v>26</c:v>
                </c:pt>
                <c:pt idx="48">
                  <c:v>24</c:v>
                </c:pt>
                <c:pt idx="49">
                  <c:v>20</c:v>
                </c:pt>
                <c:pt idx="50">
                  <c:v>23</c:v>
                </c:pt>
                <c:pt idx="51">
                  <c:v>24</c:v>
                </c:pt>
              </c:numCache>
            </c:numRef>
          </c:val>
        </c:ser>
        <c:ser>
          <c:idx val="1"/>
          <c:order val="1"/>
          <c:tx>
            <c:v>Jury Trials</c:v>
          </c:tx>
          <c:spPr>
            <a:solidFill>
              <a:schemeClr val="bg2"/>
            </a:solidFill>
          </c:spPr>
          <c:invertIfNegative val="0"/>
          <c:cat>
            <c:numRef>
              <c:f>Sheet1!$A$2:$A$52</c:f>
              <c:numCache>
                <c:formatCode>General</c:formatCode>
                <c:ptCount val="51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</c:numCache>
            </c:numRef>
          </c:cat>
          <c:val>
            <c:numRef>
              <c:f>Sheet1!$S$2:$S$53</c:f>
              <c:numCache>
                <c:formatCode>General</c:formatCode>
                <c:ptCount val="52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4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4</c:v>
                </c:pt>
                <c:pt idx="9">
                  <c:v>1</c:v>
                </c:pt>
                <c:pt idx="10">
                  <c:v>3</c:v>
                </c:pt>
                <c:pt idx="11">
                  <c:v>1</c:v>
                </c:pt>
                <c:pt idx="12">
                  <c:v>0</c:v>
                </c:pt>
                <c:pt idx="13">
                  <c:v>4</c:v>
                </c:pt>
                <c:pt idx="14">
                  <c:v>8</c:v>
                </c:pt>
                <c:pt idx="15">
                  <c:v>1</c:v>
                </c:pt>
                <c:pt idx="16">
                  <c:v>6</c:v>
                </c:pt>
                <c:pt idx="17">
                  <c:v>12</c:v>
                </c:pt>
                <c:pt idx="18">
                  <c:v>7</c:v>
                </c:pt>
                <c:pt idx="19">
                  <c:v>18</c:v>
                </c:pt>
                <c:pt idx="20">
                  <c:v>18</c:v>
                </c:pt>
                <c:pt idx="21">
                  <c:v>10</c:v>
                </c:pt>
                <c:pt idx="22">
                  <c:v>16</c:v>
                </c:pt>
                <c:pt idx="23">
                  <c:v>12</c:v>
                </c:pt>
                <c:pt idx="24">
                  <c:v>17</c:v>
                </c:pt>
                <c:pt idx="25">
                  <c:v>23</c:v>
                </c:pt>
                <c:pt idx="26">
                  <c:v>28</c:v>
                </c:pt>
                <c:pt idx="27">
                  <c:v>24</c:v>
                </c:pt>
                <c:pt idx="28">
                  <c:v>15</c:v>
                </c:pt>
                <c:pt idx="29">
                  <c:v>18</c:v>
                </c:pt>
                <c:pt idx="30">
                  <c:v>18</c:v>
                </c:pt>
                <c:pt idx="31">
                  <c:v>15</c:v>
                </c:pt>
                <c:pt idx="32">
                  <c:v>21</c:v>
                </c:pt>
                <c:pt idx="33">
                  <c:v>22</c:v>
                </c:pt>
                <c:pt idx="34">
                  <c:v>27</c:v>
                </c:pt>
                <c:pt idx="35">
                  <c:v>30</c:v>
                </c:pt>
                <c:pt idx="36">
                  <c:v>31</c:v>
                </c:pt>
                <c:pt idx="37">
                  <c:v>33</c:v>
                </c:pt>
                <c:pt idx="38">
                  <c:v>19</c:v>
                </c:pt>
                <c:pt idx="39">
                  <c:v>26</c:v>
                </c:pt>
                <c:pt idx="40">
                  <c:v>32</c:v>
                </c:pt>
                <c:pt idx="41">
                  <c:v>57</c:v>
                </c:pt>
                <c:pt idx="42">
                  <c:v>15</c:v>
                </c:pt>
                <c:pt idx="43">
                  <c:v>25</c:v>
                </c:pt>
                <c:pt idx="44">
                  <c:v>16</c:v>
                </c:pt>
                <c:pt idx="45">
                  <c:v>36</c:v>
                </c:pt>
                <c:pt idx="46">
                  <c:v>32</c:v>
                </c:pt>
                <c:pt idx="47">
                  <c:v>29</c:v>
                </c:pt>
                <c:pt idx="48">
                  <c:v>29</c:v>
                </c:pt>
                <c:pt idx="49">
                  <c:v>32</c:v>
                </c:pt>
                <c:pt idx="50">
                  <c:v>24</c:v>
                </c:pt>
                <c:pt idx="51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522880"/>
        <c:axId val="38524416"/>
      </c:barChart>
      <c:catAx>
        <c:axId val="38522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524416"/>
        <c:crosses val="autoZero"/>
        <c:auto val="1"/>
        <c:lblAlgn val="ctr"/>
        <c:lblOffset val="100"/>
        <c:noMultiLvlLbl val="0"/>
      </c:catAx>
      <c:valAx>
        <c:axId val="38524416"/>
        <c:scaling>
          <c:orientation val="minMax"/>
          <c:max val="1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5228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Jury Trials</c:v>
          </c:tx>
          <c:spPr>
            <a:solidFill>
              <a:schemeClr val="bg2"/>
            </a:solidFill>
          </c:spPr>
          <c:invertIfNegative val="0"/>
          <c:val>
            <c:numRef>
              <c:f>Sheet1!$S$2:$S$53</c:f>
              <c:numCache>
                <c:formatCode>General</c:formatCode>
                <c:ptCount val="52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4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4</c:v>
                </c:pt>
                <c:pt idx="9">
                  <c:v>1</c:v>
                </c:pt>
                <c:pt idx="10">
                  <c:v>3</c:v>
                </c:pt>
                <c:pt idx="11">
                  <c:v>1</c:v>
                </c:pt>
                <c:pt idx="12">
                  <c:v>0</c:v>
                </c:pt>
                <c:pt idx="13">
                  <c:v>4</c:v>
                </c:pt>
                <c:pt idx="14">
                  <c:v>8</c:v>
                </c:pt>
                <c:pt idx="15">
                  <c:v>1</c:v>
                </c:pt>
                <c:pt idx="16">
                  <c:v>6</c:v>
                </c:pt>
                <c:pt idx="17">
                  <c:v>12</c:v>
                </c:pt>
                <c:pt idx="18">
                  <c:v>7</c:v>
                </c:pt>
                <c:pt idx="19">
                  <c:v>18</c:v>
                </c:pt>
                <c:pt idx="20">
                  <c:v>18</c:v>
                </c:pt>
                <c:pt idx="21">
                  <c:v>10</c:v>
                </c:pt>
                <c:pt idx="22">
                  <c:v>16</c:v>
                </c:pt>
                <c:pt idx="23">
                  <c:v>12</c:v>
                </c:pt>
                <c:pt idx="24">
                  <c:v>17</c:v>
                </c:pt>
                <c:pt idx="25">
                  <c:v>23</c:v>
                </c:pt>
                <c:pt idx="26">
                  <c:v>28</c:v>
                </c:pt>
                <c:pt idx="27">
                  <c:v>24</c:v>
                </c:pt>
                <c:pt idx="28">
                  <c:v>15</c:v>
                </c:pt>
                <c:pt idx="29">
                  <c:v>18</c:v>
                </c:pt>
                <c:pt idx="30">
                  <c:v>18</c:v>
                </c:pt>
                <c:pt idx="31">
                  <c:v>15</c:v>
                </c:pt>
                <c:pt idx="32">
                  <c:v>21</c:v>
                </c:pt>
                <c:pt idx="33">
                  <c:v>22</c:v>
                </c:pt>
                <c:pt idx="34">
                  <c:v>27</c:v>
                </c:pt>
                <c:pt idx="35">
                  <c:v>30</c:v>
                </c:pt>
                <c:pt idx="36">
                  <c:v>31</c:v>
                </c:pt>
                <c:pt idx="37">
                  <c:v>33</c:v>
                </c:pt>
                <c:pt idx="38">
                  <c:v>19</c:v>
                </c:pt>
                <c:pt idx="39">
                  <c:v>26</c:v>
                </c:pt>
                <c:pt idx="40">
                  <c:v>32</c:v>
                </c:pt>
                <c:pt idx="41">
                  <c:v>57</c:v>
                </c:pt>
                <c:pt idx="42">
                  <c:v>15</c:v>
                </c:pt>
                <c:pt idx="43">
                  <c:v>25</c:v>
                </c:pt>
                <c:pt idx="44">
                  <c:v>16</c:v>
                </c:pt>
                <c:pt idx="45">
                  <c:v>36</c:v>
                </c:pt>
                <c:pt idx="46">
                  <c:v>32</c:v>
                </c:pt>
                <c:pt idx="47">
                  <c:v>29</c:v>
                </c:pt>
                <c:pt idx="48">
                  <c:v>29</c:v>
                </c:pt>
                <c:pt idx="49">
                  <c:v>32</c:v>
                </c:pt>
                <c:pt idx="50">
                  <c:v>24</c:v>
                </c:pt>
                <c:pt idx="51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3559424"/>
        <c:axId val="73573504"/>
      </c:barChart>
      <c:catAx>
        <c:axId val="73559424"/>
        <c:scaling>
          <c:orientation val="minMax"/>
        </c:scaling>
        <c:delete val="0"/>
        <c:axPos val="b"/>
        <c:majorTickMark val="out"/>
        <c:minorTickMark val="none"/>
        <c:tickLblPos val="nextTo"/>
        <c:crossAx val="73573504"/>
        <c:crosses val="autoZero"/>
        <c:auto val="1"/>
        <c:lblAlgn val="ctr"/>
        <c:lblOffset val="100"/>
        <c:noMultiLvlLbl val="0"/>
      </c:catAx>
      <c:valAx>
        <c:axId val="73573504"/>
        <c:scaling>
          <c:orientation val="minMax"/>
          <c:max val="1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355942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Non-Jury Trials</c:v>
          </c:tx>
          <c:spPr>
            <a:solidFill>
              <a:srgbClr val="0070C0"/>
            </a:solidFill>
          </c:spPr>
          <c:invertIfNegative val="0"/>
          <c:cat>
            <c:numRef>
              <c:f>Sheet1!$A$2:$A$53</c:f>
              <c:numCache>
                <c:formatCode>General</c:formatCode>
                <c:ptCount val="52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  <c:pt idx="51">
                  <c:v>2013</c:v>
                </c:pt>
              </c:numCache>
            </c:numRef>
          </c:cat>
          <c:val>
            <c:numRef>
              <c:f>Sheet1!$U$2:$U$53</c:f>
              <c:numCache>
                <c:formatCode>General</c:formatCode>
                <c:ptCount val="52"/>
                <c:pt idx="0">
                  <c:v>113</c:v>
                </c:pt>
                <c:pt idx="1">
                  <c:v>97</c:v>
                </c:pt>
                <c:pt idx="2">
                  <c:v>125</c:v>
                </c:pt>
                <c:pt idx="3">
                  <c:v>90</c:v>
                </c:pt>
                <c:pt idx="4">
                  <c:v>116</c:v>
                </c:pt>
                <c:pt idx="5">
                  <c:v>119</c:v>
                </c:pt>
                <c:pt idx="6">
                  <c:v>104</c:v>
                </c:pt>
                <c:pt idx="7">
                  <c:v>93</c:v>
                </c:pt>
                <c:pt idx="8">
                  <c:v>113</c:v>
                </c:pt>
                <c:pt idx="9">
                  <c:v>96</c:v>
                </c:pt>
                <c:pt idx="10">
                  <c:v>121</c:v>
                </c:pt>
                <c:pt idx="11">
                  <c:v>98</c:v>
                </c:pt>
                <c:pt idx="12">
                  <c:v>83</c:v>
                </c:pt>
                <c:pt idx="13">
                  <c:v>111</c:v>
                </c:pt>
                <c:pt idx="14">
                  <c:v>69</c:v>
                </c:pt>
                <c:pt idx="15">
                  <c:v>85</c:v>
                </c:pt>
                <c:pt idx="16">
                  <c:v>77</c:v>
                </c:pt>
                <c:pt idx="17">
                  <c:v>60</c:v>
                </c:pt>
                <c:pt idx="18">
                  <c:v>82</c:v>
                </c:pt>
                <c:pt idx="19">
                  <c:v>73</c:v>
                </c:pt>
                <c:pt idx="20">
                  <c:v>75</c:v>
                </c:pt>
                <c:pt idx="21">
                  <c:v>88</c:v>
                </c:pt>
                <c:pt idx="22">
                  <c:v>67</c:v>
                </c:pt>
                <c:pt idx="23">
                  <c:v>65</c:v>
                </c:pt>
                <c:pt idx="24">
                  <c:v>63</c:v>
                </c:pt>
                <c:pt idx="25">
                  <c:v>52</c:v>
                </c:pt>
                <c:pt idx="26">
                  <c:v>54</c:v>
                </c:pt>
                <c:pt idx="27">
                  <c:v>67</c:v>
                </c:pt>
                <c:pt idx="28">
                  <c:v>62</c:v>
                </c:pt>
                <c:pt idx="29">
                  <c:v>47</c:v>
                </c:pt>
                <c:pt idx="30">
                  <c:v>38</c:v>
                </c:pt>
                <c:pt idx="31">
                  <c:v>47</c:v>
                </c:pt>
                <c:pt idx="32">
                  <c:v>26</c:v>
                </c:pt>
                <c:pt idx="33">
                  <c:v>42</c:v>
                </c:pt>
                <c:pt idx="34">
                  <c:v>47</c:v>
                </c:pt>
                <c:pt idx="35">
                  <c:v>49</c:v>
                </c:pt>
                <c:pt idx="36">
                  <c:v>41</c:v>
                </c:pt>
                <c:pt idx="37">
                  <c:v>37</c:v>
                </c:pt>
                <c:pt idx="38">
                  <c:v>29</c:v>
                </c:pt>
                <c:pt idx="39">
                  <c:v>28</c:v>
                </c:pt>
                <c:pt idx="40">
                  <c:v>25</c:v>
                </c:pt>
                <c:pt idx="41">
                  <c:v>23</c:v>
                </c:pt>
                <c:pt idx="42">
                  <c:v>27</c:v>
                </c:pt>
                <c:pt idx="43">
                  <c:v>31</c:v>
                </c:pt>
                <c:pt idx="44">
                  <c:v>35</c:v>
                </c:pt>
                <c:pt idx="45">
                  <c:v>31</c:v>
                </c:pt>
                <c:pt idx="46">
                  <c:v>40</c:v>
                </c:pt>
                <c:pt idx="47">
                  <c:v>35</c:v>
                </c:pt>
                <c:pt idx="48">
                  <c:v>48</c:v>
                </c:pt>
                <c:pt idx="49">
                  <c:v>46</c:v>
                </c:pt>
                <c:pt idx="50">
                  <c:v>67</c:v>
                </c:pt>
                <c:pt idx="51">
                  <c:v>48</c:v>
                </c:pt>
              </c:numCache>
            </c:numRef>
          </c:val>
        </c:ser>
        <c:ser>
          <c:idx val="1"/>
          <c:order val="1"/>
          <c:tx>
            <c:v>Jury Trials</c:v>
          </c:tx>
          <c:spPr>
            <a:solidFill>
              <a:schemeClr val="bg2"/>
            </a:solidFill>
          </c:spPr>
          <c:invertIfNegative val="0"/>
          <c:cat>
            <c:numRef>
              <c:f>Sheet1!$A$2:$A$53</c:f>
              <c:numCache>
                <c:formatCode>General</c:formatCode>
                <c:ptCount val="52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  <c:pt idx="51">
                  <c:v>2013</c:v>
                </c:pt>
              </c:numCache>
            </c:numRef>
          </c:cat>
          <c:val>
            <c:numRef>
              <c:f>Sheet1!$V$2:$V$53</c:f>
              <c:numCache>
                <c:formatCode>General</c:formatCode>
                <c:ptCount val="52"/>
                <c:pt idx="0">
                  <c:v>4</c:v>
                </c:pt>
                <c:pt idx="1">
                  <c:v>6</c:v>
                </c:pt>
                <c:pt idx="2">
                  <c:v>4</c:v>
                </c:pt>
                <c:pt idx="3">
                  <c:v>5</c:v>
                </c:pt>
                <c:pt idx="4">
                  <c:v>10</c:v>
                </c:pt>
                <c:pt idx="5">
                  <c:v>4</c:v>
                </c:pt>
                <c:pt idx="6">
                  <c:v>4</c:v>
                </c:pt>
                <c:pt idx="7">
                  <c:v>2</c:v>
                </c:pt>
                <c:pt idx="8">
                  <c:v>3</c:v>
                </c:pt>
                <c:pt idx="9">
                  <c:v>8</c:v>
                </c:pt>
                <c:pt idx="10">
                  <c:v>2</c:v>
                </c:pt>
                <c:pt idx="11">
                  <c:v>7</c:v>
                </c:pt>
                <c:pt idx="12">
                  <c:v>6</c:v>
                </c:pt>
                <c:pt idx="13">
                  <c:v>15</c:v>
                </c:pt>
                <c:pt idx="14">
                  <c:v>15</c:v>
                </c:pt>
                <c:pt idx="15">
                  <c:v>9</c:v>
                </c:pt>
                <c:pt idx="16">
                  <c:v>7</c:v>
                </c:pt>
                <c:pt idx="17">
                  <c:v>13</c:v>
                </c:pt>
                <c:pt idx="18">
                  <c:v>17</c:v>
                </c:pt>
                <c:pt idx="19">
                  <c:v>19</c:v>
                </c:pt>
                <c:pt idx="20">
                  <c:v>30</c:v>
                </c:pt>
                <c:pt idx="21">
                  <c:v>24</c:v>
                </c:pt>
                <c:pt idx="22">
                  <c:v>23</c:v>
                </c:pt>
                <c:pt idx="23">
                  <c:v>20</c:v>
                </c:pt>
                <c:pt idx="24">
                  <c:v>26</c:v>
                </c:pt>
                <c:pt idx="25">
                  <c:v>37</c:v>
                </c:pt>
                <c:pt idx="26">
                  <c:v>54</c:v>
                </c:pt>
                <c:pt idx="27">
                  <c:v>38</c:v>
                </c:pt>
                <c:pt idx="28">
                  <c:v>34</c:v>
                </c:pt>
                <c:pt idx="29">
                  <c:v>39</c:v>
                </c:pt>
                <c:pt idx="30">
                  <c:v>52</c:v>
                </c:pt>
                <c:pt idx="31">
                  <c:v>47</c:v>
                </c:pt>
                <c:pt idx="32">
                  <c:v>64</c:v>
                </c:pt>
                <c:pt idx="33">
                  <c:v>47</c:v>
                </c:pt>
                <c:pt idx="34">
                  <c:v>54</c:v>
                </c:pt>
                <c:pt idx="35">
                  <c:v>54</c:v>
                </c:pt>
                <c:pt idx="36">
                  <c:v>62</c:v>
                </c:pt>
                <c:pt idx="37">
                  <c:v>61</c:v>
                </c:pt>
                <c:pt idx="38">
                  <c:v>56</c:v>
                </c:pt>
                <c:pt idx="39">
                  <c:v>55</c:v>
                </c:pt>
                <c:pt idx="40">
                  <c:v>61</c:v>
                </c:pt>
                <c:pt idx="41">
                  <c:v>32</c:v>
                </c:pt>
                <c:pt idx="42">
                  <c:v>71</c:v>
                </c:pt>
                <c:pt idx="43">
                  <c:v>73</c:v>
                </c:pt>
                <c:pt idx="44">
                  <c:v>71</c:v>
                </c:pt>
                <c:pt idx="45">
                  <c:v>63</c:v>
                </c:pt>
                <c:pt idx="46">
                  <c:v>69</c:v>
                </c:pt>
                <c:pt idx="47">
                  <c:v>79</c:v>
                </c:pt>
                <c:pt idx="48">
                  <c:v>62</c:v>
                </c:pt>
                <c:pt idx="49">
                  <c:v>58</c:v>
                </c:pt>
                <c:pt idx="50">
                  <c:v>72</c:v>
                </c:pt>
                <c:pt idx="51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3666560"/>
        <c:axId val="73668096"/>
      </c:barChart>
      <c:catAx>
        <c:axId val="73666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3668096"/>
        <c:crosses val="autoZero"/>
        <c:auto val="1"/>
        <c:lblAlgn val="ctr"/>
        <c:lblOffset val="100"/>
        <c:noMultiLvlLbl val="0"/>
      </c:catAx>
      <c:valAx>
        <c:axId val="73668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36665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Jury Trials</c:v>
          </c:tx>
          <c:spPr>
            <a:solidFill>
              <a:schemeClr val="bg2"/>
            </a:solidFill>
          </c:spPr>
          <c:invertIfNegative val="0"/>
          <c:cat>
            <c:numRef>
              <c:f>Sheet1!$A$2:$A$53</c:f>
              <c:numCache>
                <c:formatCode>General</c:formatCode>
                <c:ptCount val="52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  <c:pt idx="51">
                  <c:v>2013</c:v>
                </c:pt>
              </c:numCache>
            </c:numRef>
          </c:cat>
          <c:val>
            <c:numRef>
              <c:f>Sheet1!$V$2:$V$53</c:f>
              <c:numCache>
                <c:formatCode>General</c:formatCode>
                <c:ptCount val="52"/>
                <c:pt idx="0">
                  <c:v>4</c:v>
                </c:pt>
                <c:pt idx="1">
                  <c:v>6</c:v>
                </c:pt>
                <c:pt idx="2">
                  <c:v>4</c:v>
                </c:pt>
                <c:pt idx="3">
                  <c:v>5</c:v>
                </c:pt>
                <c:pt idx="4">
                  <c:v>10</c:v>
                </c:pt>
                <c:pt idx="5">
                  <c:v>4</c:v>
                </c:pt>
                <c:pt idx="6">
                  <c:v>4</c:v>
                </c:pt>
                <c:pt idx="7">
                  <c:v>2</c:v>
                </c:pt>
                <c:pt idx="8">
                  <c:v>3</c:v>
                </c:pt>
                <c:pt idx="9">
                  <c:v>8</c:v>
                </c:pt>
                <c:pt idx="10">
                  <c:v>2</c:v>
                </c:pt>
                <c:pt idx="11">
                  <c:v>7</c:v>
                </c:pt>
                <c:pt idx="12">
                  <c:v>6</c:v>
                </c:pt>
                <c:pt idx="13">
                  <c:v>15</c:v>
                </c:pt>
                <c:pt idx="14">
                  <c:v>15</c:v>
                </c:pt>
                <c:pt idx="15">
                  <c:v>9</c:v>
                </c:pt>
                <c:pt idx="16">
                  <c:v>7</c:v>
                </c:pt>
                <c:pt idx="17">
                  <c:v>13</c:v>
                </c:pt>
                <c:pt idx="18">
                  <c:v>17</c:v>
                </c:pt>
                <c:pt idx="19">
                  <c:v>19</c:v>
                </c:pt>
                <c:pt idx="20">
                  <c:v>30</c:v>
                </c:pt>
                <c:pt idx="21">
                  <c:v>24</c:v>
                </c:pt>
                <c:pt idx="22">
                  <c:v>23</c:v>
                </c:pt>
                <c:pt idx="23">
                  <c:v>20</c:v>
                </c:pt>
                <c:pt idx="24">
                  <c:v>26</c:v>
                </c:pt>
                <c:pt idx="25">
                  <c:v>37</c:v>
                </c:pt>
                <c:pt idx="26">
                  <c:v>54</c:v>
                </c:pt>
                <c:pt idx="27">
                  <c:v>38</c:v>
                </c:pt>
                <c:pt idx="28">
                  <c:v>34</c:v>
                </c:pt>
                <c:pt idx="29">
                  <c:v>39</c:v>
                </c:pt>
                <c:pt idx="30">
                  <c:v>52</c:v>
                </c:pt>
                <c:pt idx="31">
                  <c:v>47</c:v>
                </c:pt>
                <c:pt idx="32">
                  <c:v>64</c:v>
                </c:pt>
                <c:pt idx="33">
                  <c:v>47</c:v>
                </c:pt>
                <c:pt idx="34">
                  <c:v>54</c:v>
                </c:pt>
                <c:pt idx="35">
                  <c:v>54</c:v>
                </c:pt>
                <c:pt idx="36">
                  <c:v>62</c:v>
                </c:pt>
                <c:pt idx="37">
                  <c:v>61</c:v>
                </c:pt>
                <c:pt idx="38">
                  <c:v>56</c:v>
                </c:pt>
                <c:pt idx="39">
                  <c:v>55</c:v>
                </c:pt>
                <c:pt idx="40">
                  <c:v>61</c:v>
                </c:pt>
                <c:pt idx="41">
                  <c:v>32</c:v>
                </c:pt>
                <c:pt idx="42">
                  <c:v>71</c:v>
                </c:pt>
                <c:pt idx="43">
                  <c:v>73</c:v>
                </c:pt>
                <c:pt idx="44">
                  <c:v>71</c:v>
                </c:pt>
                <c:pt idx="45">
                  <c:v>63</c:v>
                </c:pt>
                <c:pt idx="46">
                  <c:v>69</c:v>
                </c:pt>
                <c:pt idx="47">
                  <c:v>79</c:v>
                </c:pt>
                <c:pt idx="48">
                  <c:v>62</c:v>
                </c:pt>
                <c:pt idx="49">
                  <c:v>58</c:v>
                </c:pt>
                <c:pt idx="50">
                  <c:v>72</c:v>
                </c:pt>
                <c:pt idx="51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3706880"/>
        <c:axId val="73720960"/>
      </c:barChart>
      <c:catAx>
        <c:axId val="73706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3720960"/>
        <c:crosses val="autoZero"/>
        <c:auto val="1"/>
        <c:lblAlgn val="ctr"/>
        <c:lblOffset val="100"/>
        <c:noMultiLvlLbl val="0"/>
      </c:catAx>
      <c:valAx>
        <c:axId val="73720960"/>
        <c:scaling>
          <c:orientation val="minMax"/>
          <c:max val="1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37068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Non-Jury Trials</c:v>
          </c:tx>
          <c:spPr>
            <a:solidFill>
              <a:srgbClr val="0070C0"/>
            </a:solidFill>
          </c:spPr>
          <c:invertIfNegative val="0"/>
          <c:cat>
            <c:numRef>
              <c:f>Sheet1!$A$2:$A$53</c:f>
              <c:numCache>
                <c:formatCode>General</c:formatCode>
                <c:ptCount val="52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  <c:pt idx="51">
                  <c:v>2013</c:v>
                </c:pt>
              </c:numCache>
            </c:numRef>
          </c:cat>
          <c:val>
            <c:numRef>
              <c:f>Sheet1!$X$2:$X$53</c:f>
              <c:numCache>
                <c:formatCode>General</c:formatCode>
                <c:ptCount val="52"/>
                <c:pt idx="0">
                  <c:v>163</c:v>
                </c:pt>
                <c:pt idx="1">
                  <c:v>158</c:v>
                </c:pt>
                <c:pt idx="2">
                  <c:v>177</c:v>
                </c:pt>
                <c:pt idx="3">
                  <c:v>154</c:v>
                </c:pt>
                <c:pt idx="4">
                  <c:v>163</c:v>
                </c:pt>
                <c:pt idx="5">
                  <c:v>168</c:v>
                </c:pt>
                <c:pt idx="6">
                  <c:v>163</c:v>
                </c:pt>
                <c:pt idx="7">
                  <c:v>148</c:v>
                </c:pt>
                <c:pt idx="8">
                  <c:v>161</c:v>
                </c:pt>
                <c:pt idx="9">
                  <c:v>138</c:v>
                </c:pt>
                <c:pt idx="10">
                  <c:v>183</c:v>
                </c:pt>
                <c:pt idx="11">
                  <c:v>152</c:v>
                </c:pt>
                <c:pt idx="12">
                  <c:v>147</c:v>
                </c:pt>
                <c:pt idx="13">
                  <c:v>180</c:v>
                </c:pt>
                <c:pt idx="14">
                  <c:v>124</c:v>
                </c:pt>
                <c:pt idx="15">
                  <c:v>148</c:v>
                </c:pt>
                <c:pt idx="16">
                  <c:v>153</c:v>
                </c:pt>
                <c:pt idx="17">
                  <c:v>146</c:v>
                </c:pt>
                <c:pt idx="18">
                  <c:v>181</c:v>
                </c:pt>
                <c:pt idx="19">
                  <c:v>203</c:v>
                </c:pt>
                <c:pt idx="20">
                  <c:v>213</c:v>
                </c:pt>
                <c:pt idx="21">
                  <c:v>225</c:v>
                </c:pt>
                <c:pt idx="22">
                  <c:v>173</c:v>
                </c:pt>
                <c:pt idx="23">
                  <c:v>169</c:v>
                </c:pt>
                <c:pt idx="24">
                  <c:v>181</c:v>
                </c:pt>
                <c:pt idx="25">
                  <c:v>177</c:v>
                </c:pt>
                <c:pt idx="26">
                  <c:v>157</c:v>
                </c:pt>
                <c:pt idx="27">
                  <c:v>191</c:v>
                </c:pt>
                <c:pt idx="28">
                  <c:v>141</c:v>
                </c:pt>
                <c:pt idx="29">
                  <c:v>120</c:v>
                </c:pt>
                <c:pt idx="30">
                  <c:v>96</c:v>
                </c:pt>
                <c:pt idx="31">
                  <c:v>108</c:v>
                </c:pt>
                <c:pt idx="32">
                  <c:v>97</c:v>
                </c:pt>
                <c:pt idx="33">
                  <c:v>124</c:v>
                </c:pt>
                <c:pt idx="34">
                  <c:v>118</c:v>
                </c:pt>
                <c:pt idx="35">
                  <c:v>136</c:v>
                </c:pt>
                <c:pt idx="36">
                  <c:v>107</c:v>
                </c:pt>
                <c:pt idx="37">
                  <c:v>101</c:v>
                </c:pt>
                <c:pt idx="38">
                  <c:v>101</c:v>
                </c:pt>
                <c:pt idx="39">
                  <c:v>78</c:v>
                </c:pt>
                <c:pt idx="40">
                  <c:v>65</c:v>
                </c:pt>
                <c:pt idx="41">
                  <c:v>66</c:v>
                </c:pt>
                <c:pt idx="42">
                  <c:v>67</c:v>
                </c:pt>
                <c:pt idx="43">
                  <c:v>71</c:v>
                </c:pt>
                <c:pt idx="44">
                  <c:v>86</c:v>
                </c:pt>
                <c:pt idx="45">
                  <c:v>76</c:v>
                </c:pt>
                <c:pt idx="46">
                  <c:v>85</c:v>
                </c:pt>
                <c:pt idx="47">
                  <c:v>80</c:v>
                </c:pt>
                <c:pt idx="48">
                  <c:v>81</c:v>
                </c:pt>
                <c:pt idx="49">
                  <c:v>73</c:v>
                </c:pt>
                <c:pt idx="50">
                  <c:v>98</c:v>
                </c:pt>
                <c:pt idx="51">
                  <c:v>83</c:v>
                </c:pt>
              </c:numCache>
            </c:numRef>
          </c:val>
        </c:ser>
        <c:ser>
          <c:idx val="1"/>
          <c:order val="1"/>
          <c:tx>
            <c:v>Jury Trials</c:v>
          </c:tx>
          <c:spPr>
            <a:solidFill>
              <a:schemeClr val="bg2"/>
            </a:solidFill>
          </c:spPr>
          <c:invertIfNegative val="0"/>
          <c:cat>
            <c:numRef>
              <c:f>Sheet1!$A$2:$A$53</c:f>
              <c:numCache>
                <c:formatCode>General</c:formatCode>
                <c:ptCount val="52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  <c:pt idx="51">
                  <c:v>2013</c:v>
                </c:pt>
              </c:numCache>
            </c:numRef>
          </c:cat>
          <c:val>
            <c:numRef>
              <c:f>Sheet1!$Y$2:$Y$53</c:f>
              <c:numCache>
                <c:formatCode>General</c:formatCode>
                <c:ptCount val="52"/>
                <c:pt idx="0">
                  <c:v>6</c:v>
                </c:pt>
                <c:pt idx="1">
                  <c:v>8</c:v>
                </c:pt>
                <c:pt idx="2">
                  <c:v>9</c:v>
                </c:pt>
                <c:pt idx="3">
                  <c:v>11</c:v>
                </c:pt>
                <c:pt idx="4">
                  <c:v>16</c:v>
                </c:pt>
                <c:pt idx="5">
                  <c:v>7</c:v>
                </c:pt>
                <c:pt idx="6">
                  <c:v>8</c:v>
                </c:pt>
                <c:pt idx="7">
                  <c:v>6</c:v>
                </c:pt>
                <c:pt idx="8">
                  <c:v>9</c:v>
                </c:pt>
                <c:pt idx="9">
                  <c:v>10</c:v>
                </c:pt>
                <c:pt idx="10">
                  <c:v>10</c:v>
                </c:pt>
                <c:pt idx="11">
                  <c:v>9</c:v>
                </c:pt>
                <c:pt idx="12">
                  <c:v>9</c:v>
                </c:pt>
                <c:pt idx="13">
                  <c:v>20</c:v>
                </c:pt>
                <c:pt idx="14">
                  <c:v>31</c:v>
                </c:pt>
                <c:pt idx="15">
                  <c:v>13</c:v>
                </c:pt>
                <c:pt idx="16">
                  <c:v>19</c:v>
                </c:pt>
                <c:pt idx="17">
                  <c:v>30</c:v>
                </c:pt>
                <c:pt idx="18">
                  <c:v>37</c:v>
                </c:pt>
                <c:pt idx="19">
                  <c:v>45</c:v>
                </c:pt>
                <c:pt idx="20">
                  <c:v>58</c:v>
                </c:pt>
                <c:pt idx="21">
                  <c:v>41</c:v>
                </c:pt>
                <c:pt idx="22">
                  <c:v>59</c:v>
                </c:pt>
                <c:pt idx="23">
                  <c:v>43</c:v>
                </c:pt>
                <c:pt idx="24">
                  <c:v>56</c:v>
                </c:pt>
                <c:pt idx="25">
                  <c:v>74</c:v>
                </c:pt>
                <c:pt idx="26">
                  <c:v>105</c:v>
                </c:pt>
                <c:pt idx="27">
                  <c:v>78</c:v>
                </c:pt>
                <c:pt idx="28">
                  <c:v>63</c:v>
                </c:pt>
                <c:pt idx="29">
                  <c:v>68</c:v>
                </c:pt>
                <c:pt idx="30">
                  <c:v>84</c:v>
                </c:pt>
                <c:pt idx="31">
                  <c:v>79</c:v>
                </c:pt>
                <c:pt idx="32">
                  <c:v>101</c:v>
                </c:pt>
                <c:pt idx="33">
                  <c:v>87</c:v>
                </c:pt>
                <c:pt idx="34">
                  <c:v>96</c:v>
                </c:pt>
                <c:pt idx="35">
                  <c:v>96</c:v>
                </c:pt>
                <c:pt idx="36">
                  <c:v>117</c:v>
                </c:pt>
                <c:pt idx="37">
                  <c:v>113</c:v>
                </c:pt>
                <c:pt idx="38">
                  <c:v>99</c:v>
                </c:pt>
                <c:pt idx="39">
                  <c:v>101</c:v>
                </c:pt>
                <c:pt idx="40">
                  <c:v>120</c:v>
                </c:pt>
                <c:pt idx="41">
                  <c:v>116</c:v>
                </c:pt>
                <c:pt idx="42">
                  <c:v>107</c:v>
                </c:pt>
                <c:pt idx="43">
                  <c:v>125</c:v>
                </c:pt>
                <c:pt idx="44">
                  <c:v>110</c:v>
                </c:pt>
                <c:pt idx="45">
                  <c:v>129</c:v>
                </c:pt>
                <c:pt idx="46">
                  <c:v>130</c:v>
                </c:pt>
                <c:pt idx="47">
                  <c:v>133</c:v>
                </c:pt>
                <c:pt idx="48">
                  <c:v>113</c:v>
                </c:pt>
                <c:pt idx="49">
                  <c:v>117</c:v>
                </c:pt>
                <c:pt idx="50">
                  <c:v>119</c:v>
                </c:pt>
                <c:pt idx="51">
                  <c:v>118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035200"/>
        <c:axId val="74036736"/>
      </c:barChart>
      <c:catAx>
        <c:axId val="74035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4036736"/>
        <c:crosses val="autoZero"/>
        <c:auto val="1"/>
        <c:lblAlgn val="ctr"/>
        <c:lblOffset val="100"/>
        <c:noMultiLvlLbl val="0"/>
      </c:catAx>
      <c:valAx>
        <c:axId val="74036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403520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Jury Trials</c:v>
          </c:tx>
          <c:spPr>
            <a:solidFill>
              <a:schemeClr val="bg2"/>
            </a:solidFill>
          </c:spPr>
          <c:invertIfNegative val="0"/>
          <c:cat>
            <c:numRef>
              <c:f>Sheet1!$A$2:$A$53</c:f>
              <c:numCache>
                <c:formatCode>General</c:formatCode>
                <c:ptCount val="52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  <c:pt idx="51">
                  <c:v>2013</c:v>
                </c:pt>
              </c:numCache>
            </c:numRef>
          </c:cat>
          <c:val>
            <c:numRef>
              <c:f>Sheet1!$Y$2:$Y$53</c:f>
              <c:numCache>
                <c:formatCode>General</c:formatCode>
                <c:ptCount val="52"/>
                <c:pt idx="0">
                  <c:v>6</c:v>
                </c:pt>
                <c:pt idx="1">
                  <c:v>8</c:v>
                </c:pt>
                <c:pt idx="2">
                  <c:v>9</c:v>
                </c:pt>
                <c:pt idx="3">
                  <c:v>11</c:v>
                </c:pt>
                <c:pt idx="4">
                  <c:v>16</c:v>
                </c:pt>
                <c:pt idx="5">
                  <c:v>7</c:v>
                </c:pt>
                <c:pt idx="6">
                  <c:v>8</c:v>
                </c:pt>
                <c:pt idx="7">
                  <c:v>6</c:v>
                </c:pt>
                <c:pt idx="8">
                  <c:v>9</c:v>
                </c:pt>
                <c:pt idx="9">
                  <c:v>10</c:v>
                </c:pt>
                <c:pt idx="10">
                  <c:v>10</c:v>
                </c:pt>
                <c:pt idx="11">
                  <c:v>9</c:v>
                </c:pt>
                <c:pt idx="12">
                  <c:v>9</c:v>
                </c:pt>
                <c:pt idx="13">
                  <c:v>20</c:v>
                </c:pt>
                <c:pt idx="14">
                  <c:v>31</c:v>
                </c:pt>
                <c:pt idx="15">
                  <c:v>13</c:v>
                </c:pt>
                <c:pt idx="16">
                  <c:v>19</c:v>
                </c:pt>
                <c:pt idx="17">
                  <c:v>30</c:v>
                </c:pt>
                <c:pt idx="18">
                  <c:v>37</c:v>
                </c:pt>
                <c:pt idx="19">
                  <c:v>45</c:v>
                </c:pt>
                <c:pt idx="20">
                  <c:v>58</c:v>
                </c:pt>
                <c:pt idx="21">
                  <c:v>41</c:v>
                </c:pt>
                <c:pt idx="22">
                  <c:v>59</c:v>
                </c:pt>
                <c:pt idx="23">
                  <c:v>43</c:v>
                </c:pt>
                <c:pt idx="24">
                  <c:v>56</c:v>
                </c:pt>
                <c:pt idx="25">
                  <c:v>74</c:v>
                </c:pt>
                <c:pt idx="26">
                  <c:v>105</c:v>
                </c:pt>
                <c:pt idx="27">
                  <c:v>78</c:v>
                </c:pt>
                <c:pt idx="28">
                  <c:v>63</c:v>
                </c:pt>
                <c:pt idx="29">
                  <c:v>68</c:v>
                </c:pt>
                <c:pt idx="30">
                  <c:v>84</c:v>
                </c:pt>
                <c:pt idx="31">
                  <c:v>79</c:v>
                </c:pt>
                <c:pt idx="32">
                  <c:v>101</c:v>
                </c:pt>
                <c:pt idx="33">
                  <c:v>87</c:v>
                </c:pt>
                <c:pt idx="34">
                  <c:v>96</c:v>
                </c:pt>
                <c:pt idx="35">
                  <c:v>96</c:v>
                </c:pt>
                <c:pt idx="36">
                  <c:v>117</c:v>
                </c:pt>
                <c:pt idx="37">
                  <c:v>113</c:v>
                </c:pt>
                <c:pt idx="38">
                  <c:v>99</c:v>
                </c:pt>
                <c:pt idx="39">
                  <c:v>101</c:v>
                </c:pt>
                <c:pt idx="40">
                  <c:v>120</c:v>
                </c:pt>
                <c:pt idx="41">
                  <c:v>116</c:v>
                </c:pt>
                <c:pt idx="42">
                  <c:v>107</c:v>
                </c:pt>
                <c:pt idx="43">
                  <c:v>125</c:v>
                </c:pt>
                <c:pt idx="44">
                  <c:v>110</c:v>
                </c:pt>
                <c:pt idx="45">
                  <c:v>129</c:v>
                </c:pt>
                <c:pt idx="46">
                  <c:v>130</c:v>
                </c:pt>
                <c:pt idx="47">
                  <c:v>133</c:v>
                </c:pt>
                <c:pt idx="48">
                  <c:v>113</c:v>
                </c:pt>
                <c:pt idx="49">
                  <c:v>117</c:v>
                </c:pt>
                <c:pt idx="50">
                  <c:v>119</c:v>
                </c:pt>
                <c:pt idx="51">
                  <c:v>118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079616"/>
        <c:axId val="74085504"/>
      </c:barChart>
      <c:catAx>
        <c:axId val="74079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4085504"/>
        <c:crosses val="autoZero"/>
        <c:auto val="1"/>
        <c:lblAlgn val="ctr"/>
        <c:lblOffset val="100"/>
        <c:noMultiLvlLbl val="0"/>
      </c:catAx>
      <c:valAx>
        <c:axId val="74085504"/>
        <c:scaling>
          <c:orientation val="minMax"/>
          <c:max val="3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407961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962466833528487E-2"/>
          <c:y val="0.11198285843012139"/>
          <c:w val="0.72214385207306109"/>
          <c:h val="0.79985582640493291"/>
        </c:manualLayout>
      </c:layout>
      <c:lineChart>
        <c:grouping val="standard"/>
        <c:varyColors val="0"/>
        <c:ser>
          <c:idx val="0"/>
          <c:order val="0"/>
          <c:tx>
            <c:v>Trials as % All Dispositions</c:v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numRef>
              <c:f>Sheet1!$A$2:$A$53</c:f>
              <c:numCache>
                <c:formatCode>General</c:formatCode>
                <c:ptCount val="52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  <c:pt idx="51">
                  <c:v>2013</c:v>
                </c:pt>
              </c:numCache>
            </c:numRef>
          </c:cat>
          <c:val>
            <c:numRef>
              <c:f>Sheet1!$I$2:$I$53</c:f>
              <c:numCache>
                <c:formatCode>0.0%</c:formatCode>
                <c:ptCount val="52"/>
                <c:pt idx="0">
                  <c:v>0.115302066772655</c:v>
                </c:pt>
                <c:pt idx="1">
                  <c:v>0.11964118650597105</c:v>
                </c:pt>
                <c:pt idx="2">
                  <c:v>0.11441099197614145</c:v>
                </c:pt>
                <c:pt idx="3">
                  <c:v>0.118043445134856</c:v>
                </c:pt>
                <c:pt idx="4">
                  <c:v>0.11431123757216827</c:v>
                </c:pt>
                <c:pt idx="5">
                  <c:v>0.10888221079372948</c:v>
                </c:pt>
                <c:pt idx="6">
                  <c:v>0.11930657800997388</c:v>
                </c:pt>
                <c:pt idx="7">
                  <c:v>0.10874046588332302</c:v>
                </c:pt>
                <c:pt idx="8">
                  <c:v>0.10049133833104752</c:v>
                </c:pt>
                <c:pt idx="9">
                  <c:v>9.3534451017452558E-2</c:v>
                </c:pt>
                <c:pt idx="10">
                  <c:v>9.057741996296173E-2</c:v>
                </c:pt>
                <c:pt idx="11">
                  <c:v>8.4627916138718229E-2</c:v>
                </c:pt>
                <c:pt idx="12">
                  <c:v>8.656092071176795E-2</c:v>
                </c:pt>
                <c:pt idx="13">
                  <c:v>8.4212921287182579E-2</c:v>
                </c:pt>
                <c:pt idx="14">
                  <c:v>8.0638624732571176E-2</c:v>
                </c:pt>
                <c:pt idx="15">
                  <c:v>7.7387636723758327E-2</c:v>
                </c:pt>
                <c:pt idx="16">
                  <c:v>7.5093272108564632E-2</c:v>
                </c:pt>
                <c:pt idx="17">
                  <c:v>6.7924881547301877E-2</c:v>
                </c:pt>
                <c:pt idx="18">
                  <c:v>6.413770704774277E-2</c:v>
                </c:pt>
                <c:pt idx="19">
                  <c:v>6.5661201677840647E-2</c:v>
                </c:pt>
                <c:pt idx="21">
                  <c:v>5.4352776564825643E-2</c:v>
                </c:pt>
                <c:pt idx="22">
                  <c:v>4.9919003115264794E-2</c:v>
                </c:pt>
                <c:pt idx="23">
                  <c:v>4.6737792367665162E-2</c:v>
                </c:pt>
                <c:pt idx="24">
                  <c:v>4.4009023622878958E-2</c:v>
                </c:pt>
                <c:pt idx="25">
                  <c:v>5.0182115921109834E-2</c:v>
                </c:pt>
                <c:pt idx="26">
                  <c:v>4.8806147268488517E-2</c:v>
                </c:pt>
                <c:pt idx="27">
                  <c:v>4.8535929666497127E-2</c:v>
                </c:pt>
                <c:pt idx="28">
                  <c:v>4.3456013519857291E-2</c:v>
                </c:pt>
                <c:pt idx="29">
                  <c:v>3.9955325317237771E-2</c:v>
                </c:pt>
                <c:pt idx="30">
                  <c:v>3.4882761077633585E-2</c:v>
                </c:pt>
                <c:pt idx="31">
                  <c:v>3.4304281820683777E-2</c:v>
                </c:pt>
                <c:pt idx="32">
                  <c:v>3.4733213745559426E-2</c:v>
                </c:pt>
                <c:pt idx="33">
                  <c:v>3.2473117340679584E-2</c:v>
                </c:pt>
                <c:pt idx="34">
                  <c:v>3.0280348394120849E-2</c:v>
                </c:pt>
                <c:pt idx="35">
                  <c:v>2.9512118754967526E-2</c:v>
                </c:pt>
                <c:pt idx="36">
                  <c:v>2.5918240219513965E-2</c:v>
                </c:pt>
                <c:pt idx="37">
                  <c:v>2.2891415627206403E-2</c:v>
                </c:pt>
                <c:pt idx="38">
                  <c:v>2.2308779135751952E-2</c:v>
                </c:pt>
                <c:pt idx="39">
                  <c:v>2.1824089753589862E-2</c:v>
                </c:pt>
                <c:pt idx="40">
                  <c:v>1.7717817865951078E-2</c:v>
                </c:pt>
                <c:pt idx="41">
                  <c:v>1.6677438668977029E-2</c:v>
                </c:pt>
                <c:pt idx="42">
                  <c:v>1.5677576026918928E-2</c:v>
                </c:pt>
                <c:pt idx="43">
                  <c:v>1.4388887453731552E-2</c:v>
                </c:pt>
                <c:pt idx="44">
                  <c:v>1.3038981235603937E-2</c:v>
                </c:pt>
                <c:pt idx="45">
                  <c:v>4.1087875900573355E-2</c:v>
                </c:pt>
                <c:pt idx="46">
                  <c:v>2.0198780289617066E-2</c:v>
                </c:pt>
                <c:pt idx="47">
                  <c:v>1.2434945580481202E-2</c:v>
                </c:pt>
                <c:pt idx="48">
                  <c:v>1.0696241607701036E-2</c:v>
                </c:pt>
                <c:pt idx="49">
                  <c:v>1.0543968414311275E-2</c:v>
                </c:pt>
                <c:pt idx="50">
                  <c:v>1.1835584133242441E-2</c:v>
                </c:pt>
                <c:pt idx="51">
                  <c:v>1.2267172669570434E-2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103808"/>
        <c:axId val="74724096"/>
      </c:lineChart>
      <c:catAx>
        <c:axId val="7410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4724096"/>
        <c:crosses val="autoZero"/>
        <c:auto val="1"/>
        <c:lblAlgn val="ctr"/>
        <c:lblOffset val="100"/>
        <c:noMultiLvlLbl val="0"/>
      </c:catAx>
      <c:valAx>
        <c:axId val="7472409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74103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156334482746272"/>
          <c:y val="0.45328283066413105"/>
          <c:w val="0.17478954284875373"/>
          <c:h val="8.0060980401401916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Non-Jury Trials</c:v>
          </c:tx>
          <c:spPr>
            <a:solidFill>
              <a:srgbClr val="0070C0"/>
            </a:solidFill>
          </c:spPr>
          <c:invertIfNegative val="0"/>
          <c:cat>
            <c:numRef>
              <c:f>Sheet1!$A$2:$A$53</c:f>
              <c:numCache>
                <c:formatCode>General</c:formatCode>
                <c:ptCount val="52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  <c:pt idx="51">
                  <c:v>2013</c:v>
                </c:pt>
              </c:numCache>
            </c:numRef>
          </c:cat>
          <c:val>
            <c:numRef>
              <c:f>Sheet1!$G$2:$G$53</c:f>
              <c:numCache>
                <c:formatCode>General</c:formatCode>
                <c:ptCount val="52"/>
                <c:pt idx="0">
                  <c:v>3037</c:v>
                </c:pt>
                <c:pt idx="1">
                  <c:v>3505</c:v>
                </c:pt>
                <c:pt idx="2">
                  <c:v>3559</c:v>
                </c:pt>
                <c:pt idx="3">
                  <c:v>3885</c:v>
                </c:pt>
                <c:pt idx="4">
                  <c:v>3752</c:v>
                </c:pt>
                <c:pt idx="5">
                  <c:v>3955</c:v>
                </c:pt>
                <c:pt idx="6">
                  <c:v>4388</c:v>
                </c:pt>
                <c:pt idx="7">
                  <c:v>4238</c:v>
                </c:pt>
                <c:pt idx="8">
                  <c:v>4364</c:v>
                </c:pt>
                <c:pt idx="9">
                  <c:v>4381</c:v>
                </c:pt>
                <c:pt idx="10">
                  <c:v>4807</c:v>
                </c:pt>
                <c:pt idx="11">
                  <c:v>4684</c:v>
                </c:pt>
                <c:pt idx="12">
                  <c:v>4903</c:v>
                </c:pt>
                <c:pt idx="13">
                  <c:v>5051</c:v>
                </c:pt>
                <c:pt idx="14">
                  <c:v>5055</c:v>
                </c:pt>
                <c:pt idx="15">
                  <c:v>5290</c:v>
                </c:pt>
                <c:pt idx="16">
                  <c:v>5653</c:v>
                </c:pt>
                <c:pt idx="17">
                  <c:v>5857</c:v>
                </c:pt>
                <c:pt idx="18">
                  <c:v>5980</c:v>
                </c:pt>
                <c:pt idx="19">
                  <c:v>6623</c:v>
                </c:pt>
                <c:pt idx="20">
                  <c:v>6509</c:v>
                </c:pt>
                <c:pt idx="21">
                  <c:v>6540</c:v>
                </c:pt>
                <c:pt idx="22">
                  <c:v>6508</c:v>
                </c:pt>
                <c:pt idx="23">
                  <c:v>6276</c:v>
                </c:pt>
                <c:pt idx="24">
                  <c:v>6045</c:v>
                </c:pt>
                <c:pt idx="25">
                  <c:v>5611</c:v>
                </c:pt>
                <c:pt idx="26">
                  <c:v>5691</c:v>
                </c:pt>
                <c:pt idx="27">
                  <c:v>5690</c:v>
                </c:pt>
                <c:pt idx="28">
                  <c:v>4476</c:v>
                </c:pt>
                <c:pt idx="29">
                  <c:v>4127</c:v>
                </c:pt>
                <c:pt idx="30">
                  <c:v>3750</c:v>
                </c:pt>
                <c:pt idx="31">
                  <c:v>3619</c:v>
                </c:pt>
                <c:pt idx="32">
                  <c:v>3456</c:v>
                </c:pt>
                <c:pt idx="33">
                  <c:v>3316</c:v>
                </c:pt>
                <c:pt idx="34">
                  <c:v>3206</c:v>
                </c:pt>
                <c:pt idx="35">
                  <c:v>2801</c:v>
                </c:pt>
                <c:pt idx="36">
                  <c:v>2452</c:v>
                </c:pt>
                <c:pt idx="37">
                  <c:v>2225</c:v>
                </c:pt>
                <c:pt idx="38">
                  <c:v>2001</c:v>
                </c:pt>
                <c:pt idx="39">
                  <c:v>1768</c:v>
                </c:pt>
                <c:pt idx="40">
                  <c:v>1563</c:v>
                </c:pt>
                <c:pt idx="41">
                  <c:v>1532</c:v>
                </c:pt>
                <c:pt idx="42">
                  <c:v>1422</c:v>
                </c:pt>
                <c:pt idx="43">
                  <c:v>1289</c:v>
                </c:pt>
                <c:pt idx="44">
                  <c:v>1140</c:v>
                </c:pt>
                <c:pt idx="45">
                  <c:v>1093</c:v>
                </c:pt>
                <c:pt idx="46">
                  <c:v>2510</c:v>
                </c:pt>
                <c:pt idx="47">
                  <c:v>997</c:v>
                </c:pt>
                <c:pt idx="48">
                  <c:v>1058</c:v>
                </c:pt>
                <c:pt idx="49">
                  <c:v>940</c:v>
                </c:pt>
                <c:pt idx="50">
                  <c:v>993</c:v>
                </c:pt>
                <c:pt idx="51">
                  <c:v>977</c:v>
                </c:pt>
              </c:numCache>
            </c:numRef>
          </c:val>
        </c:ser>
        <c:ser>
          <c:idx val="1"/>
          <c:order val="1"/>
          <c:tx>
            <c:v>Jury Trials</c:v>
          </c:tx>
          <c:spPr>
            <a:solidFill>
              <a:srgbClr val="C00000"/>
            </a:solidFill>
          </c:spPr>
          <c:invertIfNegative val="0"/>
          <c:cat>
            <c:numRef>
              <c:f>Sheet1!$A$2:$A$53</c:f>
              <c:numCache>
                <c:formatCode>General</c:formatCode>
                <c:ptCount val="52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  <c:pt idx="51">
                  <c:v>2013</c:v>
                </c:pt>
              </c:numCache>
            </c:numRef>
          </c:cat>
          <c:val>
            <c:numRef>
              <c:f>Sheet1!$H$2:$H$53</c:f>
              <c:numCache>
                <c:formatCode>General</c:formatCode>
                <c:ptCount val="52"/>
                <c:pt idx="0">
                  <c:v>2765</c:v>
                </c:pt>
                <c:pt idx="1">
                  <c:v>3017</c:v>
                </c:pt>
                <c:pt idx="2">
                  <c:v>2886</c:v>
                </c:pt>
                <c:pt idx="3">
                  <c:v>3087</c:v>
                </c:pt>
                <c:pt idx="4">
                  <c:v>3158</c:v>
                </c:pt>
                <c:pt idx="5">
                  <c:v>3074</c:v>
                </c:pt>
                <c:pt idx="6">
                  <c:v>3148</c:v>
                </c:pt>
                <c:pt idx="7">
                  <c:v>3147</c:v>
                </c:pt>
                <c:pt idx="8">
                  <c:v>3183</c:v>
                </c:pt>
                <c:pt idx="9">
                  <c:v>3240</c:v>
                </c:pt>
                <c:pt idx="10">
                  <c:v>3361</c:v>
                </c:pt>
                <c:pt idx="11">
                  <c:v>3264</c:v>
                </c:pt>
                <c:pt idx="12">
                  <c:v>3250</c:v>
                </c:pt>
                <c:pt idx="13">
                  <c:v>3462</c:v>
                </c:pt>
                <c:pt idx="14">
                  <c:v>3501</c:v>
                </c:pt>
                <c:pt idx="15">
                  <c:v>3462</c:v>
                </c:pt>
                <c:pt idx="16">
                  <c:v>3505</c:v>
                </c:pt>
                <c:pt idx="17">
                  <c:v>3576</c:v>
                </c:pt>
                <c:pt idx="18">
                  <c:v>3894</c:v>
                </c:pt>
                <c:pt idx="19">
                  <c:v>4679</c:v>
                </c:pt>
                <c:pt idx="20">
                  <c:v>4771</c:v>
                </c:pt>
                <c:pt idx="21">
                  <c:v>5036</c:v>
                </c:pt>
                <c:pt idx="22">
                  <c:v>5510</c:v>
                </c:pt>
                <c:pt idx="23">
                  <c:v>6253</c:v>
                </c:pt>
                <c:pt idx="24">
                  <c:v>5621</c:v>
                </c:pt>
                <c:pt idx="25">
                  <c:v>6279</c:v>
                </c:pt>
                <c:pt idx="26">
                  <c:v>5907</c:v>
                </c:pt>
                <c:pt idx="27">
                  <c:v>5666</c:v>
                </c:pt>
                <c:pt idx="28">
                  <c:v>4781</c:v>
                </c:pt>
                <c:pt idx="29">
                  <c:v>4280</c:v>
                </c:pt>
                <c:pt idx="30">
                  <c:v>4279</c:v>
                </c:pt>
                <c:pt idx="31">
                  <c:v>4109</c:v>
                </c:pt>
                <c:pt idx="32">
                  <c:v>4444</c:v>
                </c:pt>
                <c:pt idx="33">
                  <c:v>4122</c:v>
                </c:pt>
                <c:pt idx="34">
                  <c:v>4359</c:v>
                </c:pt>
                <c:pt idx="35">
                  <c:v>4551</c:v>
                </c:pt>
                <c:pt idx="36">
                  <c:v>4330</c:v>
                </c:pt>
                <c:pt idx="37">
                  <c:v>4000</c:v>
                </c:pt>
                <c:pt idx="38">
                  <c:v>3778</c:v>
                </c:pt>
                <c:pt idx="39">
                  <c:v>3632</c:v>
                </c:pt>
                <c:pt idx="40">
                  <c:v>3006</c:v>
                </c:pt>
                <c:pt idx="41">
                  <c:v>2674</c:v>
                </c:pt>
                <c:pt idx="42">
                  <c:v>2529</c:v>
                </c:pt>
                <c:pt idx="43">
                  <c:v>2610</c:v>
                </c:pt>
                <c:pt idx="44">
                  <c:v>2415</c:v>
                </c:pt>
                <c:pt idx="45">
                  <c:v>8739</c:v>
                </c:pt>
                <c:pt idx="46">
                  <c:v>2213</c:v>
                </c:pt>
                <c:pt idx="47">
                  <c:v>2274</c:v>
                </c:pt>
                <c:pt idx="48">
                  <c:v>2251</c:v>
                </c:pt>
                <c:pt idx="49">
                  <c:v>2254</c:v>
                </c:pt>
                <c:pt idx="50">
                  <c:v>2219</c:v>
                </c:pt>
                <c:pt idx="51">
                  <c:v>2152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752960"/>
        <c:axId val="35783424"/>
      </c:barChart>
      <c:catAx>
        <c:axId val="35752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783424"/>
        <c:crosses val="autoZero"/>
        <c:auto val="1"/>
        <c:lblAlgn val="ctr"/>
        <c:lblOffset val="100"/>
        <c:noMultiLvlLbl val="0"/>
      </c:catAx>
      <c:valAx>
        <c:axId val="35783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7529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393953159701192E-2"/>
          <c:y val="2.6570048309178744E-2"/>
          <c:w val="0.71370697052291543"/>
          <c:h val="0.88942827798699076"/>
        </c:manualLayout>
      </c:layout>
      <c:lineChart>
        <c:grouping val="stacked"/>
        <c:varyColors val="0"/>
        <c:ser>
          <c:idx val="0"/>
          <c:order val="0"/>
          <c:tx>
            <c:v>Jury IP Trials Per Judgeship</c:v>
          </c:tx>
          <c:spPr>
            <a:ln>
              <a:solidFill>
                <a:schemeClr val="bg2"/>
              </a:solidFill>
            </a:ln>
          </c:spPr>
          <c:marker>
            <c:symbol val="none"/>
          </c:marker>
          <c:cat>
            <c:numRef>
              <c:f>Sheet1!$A$2:$A$53</c:f>
              <c:numCache>
                <c:formatCode>General</c:formatCode>
                <c:ptCount val="52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  <c:pt idx="51">
                  <c:v>2013</c:v>
                </c:pt>
              </c:numCache>
            </c:numRef>
          </c:cat>
          <c:val>
            <c:numRef>
              <c:f>Sheet1!$Z$2:$Z$53</c:f>
              <c:numCache>
                <c:formatCode>0.00</c:formatCode>
                <c:ptCount val="52"/>
                <c:pt idx="0">
                  <c:v>2.1505376344086023E-2</c:v>
                </c:pt>
                <c:pt idx="1">
                  <c:v>2.7586206896551724E-2</c:v>
                </c:pt>
                <c:pt idx="2">
                  <c:v>3.0612244897959183E-2</c:v>
                </c:pt>
                <c:pt idx="3">
                  <c:v>3.8327526132404179E-2</c:v>
                </c:pt>
                <c:pt idx="4">
                  <c:v>5.6140350877192984E-2</c:v>
                </c:pt>
                <c:pt idx="5">
                  <c:v>2.2082018927444796E-2</c:v>
                </c:pt>
                <c:pt idx="6">
                  <c:v>2.4767801857585141E-2</c:v>
                </c:pt>
                <c:pt idx="7">
                  <c:v>1.834862385321101E-2</c:v>
                </c:pt>
                <c:pt idx="8">
                  <c:v>2.7439024390243903E-2</c:v>
                </c:pt>
                <c:pt idx="9">
                  <c:v>2.7027027027027029E-2</c:v>
                </c:pt>
                <c:pt idx="10">
                  <c:v>2.5773195876288658E-2</c:v>
                </c:pt>
                <c:pt idx="11">
                  <c:v>1.9396551724137932E-2</c:v>
                </c:pt>
                <c:pt idx="12">
                  <c:v>1.8711018711018712E-2</c:v>
                </c:pt>
                <c:pt idx="13">
                  <c:v>4.1237113402061855E-2</c:v>
                </c:pt>
                <c:pt idx="14">
                  <c:v>6.4049586776859499E-2</c:v>
                </c:pt>
                <c:pt idx="15">
                  <c:v>2.6369168356997971E-2</c:v>
                </c:pt>
                <c:pt idx="16">
                  <c:v>3.7773359840954271E-2</c:v>
                </c:pt>
                <c:pt idx="17">
                  <c:v>5.7251908396946563E-2</c:v>
                </c:pt>
                <c:pt idx="18">
                  <c:v>6.0655737704918035E-2</c:v>
                </c:pt>
                <c:pt idx="19">
                  <c:v>7.2115384615384609E-2</c:v>
                </c:pt>
                <c:pt idx="20">
                  <c:v>8.8820826952526799E-2</c:v>
                </c:pt>
                <c:pt idx="21">
                  <c:v>6.3862928348909651E-2</c:v>
                </c:pt>
                <c:pt idx="22">
                  <c:v>9.0352220520673807E-2</c:v>
                </c:pt>
                <c:pt idx="23">
                  <c:v>6.4371257485029934E-2</c:v>
                </c:pt>
                <c:pt idx="24">
                  <c:v>8.1041968162083936E-2</c:v>
                </c:pt>
                <c:pt idx="25">
                  <c:v>0.10586552217453506</c:v>
                </c:pt>
                <c:pt idx="26">
                  <c:v>0.14482758620689656</c:v>
                </c:pt>
                <c:pt idx="27">
                  <c:v>0.10699588477366255</c:v>
                </c:pt>
                <c:pt idx="28">
                  <c:v>8.4905660377358486E-2</c:v>
                </c:pt>
                <c:pt idx="29">
                  <c:v>9.1767881241565458E-2</c:v>
                </c:pt>
                <c:pt idx="30">
                  <c:v>0.10646387832699619</c:v>
                </c:pt>
                <c:pt idx="31">
                  <c:v>0.10076530612244898</c:v>
                </c:pt>
                <c:pt idx="32">
                  <c:v>0.11464245175936436</c:v>
                </c:pt>
                <c:pt idx="33">
                  <c:v>0.10139860139860139</c:v>
                </c:pt>
                <c:pt idx="34">
                  <c:v>0.10946408209806158</c:v>
                </c:pt>
                <c:pt idx="35">
                  <c:v>0.11214953271028037</c:v>
                </c:pt>
                <c:pt idx="36">
                  <c:v>0.13494809688581316</c:v>
                </c:pt>
                <c:pt idx="37">
                  <c:v>0.1282633371169126</c:v>
                </c:pt>
                <c:pt idx="38">
                  <c:v>0.11173814898419865</c:v>
                </c:pt>
                <c:pt idx="39">
                  <c:v>0.11595866819747416</c:v>
                </c:pt>
                <c:pt idx="40">
                  <c:v>0.13333333333333333</c:v>
                </c:pt>
                <c:pt idx="41">
                  <c:v>0.12366737739872068</c:v>
                </c:pt>
                <c:pt idx="42">
                  <c:v>0.11180773249738767</c:v>
                </c:pt>
                <c:pt idx="43">
                  <c:v>0.1326963906581741</c:v>
                </c:pt>
                <c:pt idx="44">
                  <c:v>0.11506276150627615</c:v>
                </c:pt>
                <c:pt idx="45">
                  <c:v>0.13479623824451412</c:v>
                </c:pt>
                <c:pt idx="46">
                  <c:v>0.13333333333333333</c:v>
                </c:pt>
                <c:pt idx="47">
                  <c:v>0.14000000000000001</c:v>
                </c:pt>
                <c:pt idx="48">
                  <c:v>0.11945031712473574</c:v>
                </c:pt>
                <c:pt idx="49">
                  <c:v>0.12302839116719243</c:v>
                </c:pt>
                <c:pt idx="50">
                  <c:v>0.12331606217616581</c:v>
                </c:pt>
                <c:pt idx="51">
                  <c:v>0.12447257383966245</c:v>
                </c:pt>
              </c:numCache>
            </c:numRef>
          </c:val>
          <c:smooth val="0"/>
        </c:ser>
        <c:ser>
          <c:idx val="1"/>
          <c:order val="1"/>
          <c:tx>
            <c:v>Non-Jury IP Trials Per Judgeship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Sheet1!$A$2:$A$53</c:f>
              <c:numCache>
                <c:formatCode>General</c:formatCode>
                <c:ptCount val="52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  <c:pt idx="51">
                  <c:v>2013</c:v>
                </c:pt>
              </c:numCache>
            </c:numRef>
          </c:cat>
          <c:val>
            <c:numRef>
              <c:f>Sheet1!$AA$2:$AA$53</c:f>
              <c:numCache>
                <c:formatCode>0.00</c:formatCode>
                <c:ptCount val="52"/>
                <c:pt idx="0">
                  <c:v>0.58422939068100355</c:v>
                </c:pt>
                <c:pt idx="1">
                  <c:v>0.54482758620689653</c:v>
                </c:pt>
                <c:pt idx="2">
                  <c:v>0.60204081632653061</c:v>
                </c:pt>
                <c:pt idx="3">
                  <c:v>0.53658536585365857</c:v>
                </c:pt>
                <c:pt idx="4">
                  <c:v>0.57192982456140351</c:v>
                </c:pt>
                <c:pt idx="5">
                  <c:v>0.52996845425867511</c:v>
                </c:pt>
                <c:pt idx="6">
                  <c:v>0.50464396284829727</c:v>
                </c:pt>
                <c:pt idx="7">
                  <c:v>0.45259938837920488</c:v>
                </c:pt>
                <c:pt idx="8">
                  <c:v>0.49085365853658536</c:v>
                </c:pt>
                <c:pt idx="9">
                  <c:v>0.37297297297297299</c:v>
                </c:pt>
                <c:pt idx="10">
                  <c:v>0.47164948453608246</c:v>
                </c:pt>
                <c:pt idx="11">
                  <c:v>0.32758620689655171</c:v>
                </c:pt>
                <c:pt idx="12">
                  <c:v>0.30561330561330563</c:v>
                </c:pt>
                <c:pt idx="13">
                  <c:v>0.37113402061855671</c:v>
                </c:pt>
                <c:pt idx="14">
                  <c:v>0.256198347107438</c:v>
                </c:pt>
                <c:pt idx="15">
                  <c:v>0.30020283975659229</c:v>
                </c:pt>
                <c:pt idx="16">
                  <c:v>0.30417495029821073</c:v>
                </c:pt>
                <c:pt idx="17">
                  <c:v>0.2786259541984733</c:v>
                </c:pt>
                <c:pt idx="18">
                  <c:v>0.29672131147540981</c:v>
                </c:pt>
                <c:pt idx="19">
                  <c:v>0.32532051282051283</c:v>
                </c:pt>
                <c:pt idx="20">
                  <c:v>0.32618683001531396</c:v>
                </c:pt>
                <c:pt idx="21">
                  <c:v>0.35046728971962615</c:v>
                </c:pt>
                <c:pt idx="22">
                  <c:v>0.26493108728943338</c:v>
                </c:pt>
                <c:pt idx="23">
                  <c:v>0.25299401197604793</c:v>
                </c:pt>
                <c:pt idx="24">
                  <c:v>0.26193921852387841</c:v>
                </c:pt>
                <c:pt idx="25">
                  <c:v>0.25321888412017168</c:v>
                </c:pt>
                <c:pt idx="26">
                  <c:v>0.21655172413793103</c:v>
                </c:pt>
                <c:pt idx="27">
                  <c:v>0.26200274348422498</c:v>
                </c:pt>
                <c:pt idx="28">
                  <c:v>0.19002695417789758</c:v>
                </c:pt>
                <c:pt idx="29">
                  <c:v>0.16194331983805668</c:v>
                </c:pt>
                <c:pt idx="30">
                  <c:v>0.12167300380228137</c:v>
                </c:pt>
                <c:pt idx="31">
                  <c:v>0.13775510204081631</c:v>
                </c:pt>
                <c:pt idx="32">
                  <c:v>0.11010215664018161</c:v>
                </c:pt>
                <c:pt idx="33">
                  <c:v>0.14452214452214451</c:v>
                </c:pt>
                <c:pt idx="34">
                  <c:v>0.1345496009122007</c:v>
                </c:pt>
                <c:pt idx="35">
                  <c:v>0.15887850467289719</c:v>
                </c:pt>
                <c:pt idx="36">
                  <c:v>0.12341407151095732</c:v>
                </c:pt>
                <c:pt idx="37">
                  <c:v>0.11464245175936436</c:v>
                </c:pt>
                <c:pt idx="38">
                  <c:v>0.11399548532731377</c:v>
                </c:pt>
                <c:pt idx="39">
                  <c:v>8.9552238805970144E-2</c:v>
                </c:pt>
                <c:pt idx="40">
                  <c:v>7.2222222222222215E-2</c:v>
                </c:pt>
                <c:pt idx="41">
                  <c:v>7.0362473347547971E-2</c:v>
                </c:pt>
                <c:pt idx="42">
                  <c:v>7.0010449320794144E-2</c:v>
                </c:pt>
                <c:pt idx="43">
                  <c:v>7.5371549893842885E-2</c:v>
                </c:pt>
                <c:pt idx="44">
                  <c:v>8.9958158995815898E-2</c:v>
                </c:pt>
                <c:pt idx="45">
                  <c:v>7.9414838035527693E-2</c:v>
                </c:pt>
                <c:pt idx="46">
                  <c:v>8.7179487179487175E-2</c:v>
                </c:pt>
                <c:pt idx="47">
                  <c:v>8.4210526315789472E-2</c:v>
                </c:pt>
                <c:pt idx="48">
                  <c:v>8.5623678646934459E-2</c:v>
                </c:pt>
                <c:pt idx="49">
                  <c:v>7.6761303890641425E-2</c:v>
                </c:pt>
                <c:pt idx="50">
                  <c:v>0.10155440414507771</c:v>
                </c:pt>
                <c:pt idx="51">
                  <c:v>8.7552742616033755E-2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734976"/>
        <c:axId val="74769536"/>
      </c:lineChart>
      <c:catAx>
        <c:axId val="74734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4769536"/>
        <c:crosses val="autoZero"/>
        <c:auto val="1"/>
        <c:lblAlgn val="ctr"/>
        <c:lblOffset val="100"/>
        <c:noMultiLvlLbl val="0"/>
      </c:catAx>
      <c:valAx>
        <c:axId val="74769536"/>
        <c:scaling>
          <c:orientation val="minMax"/>
          <c:max val="1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74734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931089743589743"/>
          <c:y val="0.45878447259309979"/>
          <c:w val="0.21107371794871796"/>
          <c:h val="0.16455665867853478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66391701037368E-2"/>
          <c:y val="2.6570048309178744E-2"/>
          <c:w val="0.74454455693038368"/>
          <c:h val="0.88942827798699076"/>
        </c:manualLayout>
      </c:layout>
      <c:lineChart>
        <c:grouping val="stacked"/>
        <c:varyColors val="0"/>
        <c:ser>
          <c:idx val="0"/>
          <c:order val="0"/>
          <c:tx>
            <c:v>IP Trials Per Capita (Million)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Sheet1!$A$2:$A$53</c:f>
              <c:numCache>
                <c:formatCode>General</c:formatCode>
                <c:ptCount val="52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  <c:pt idx="51">
                  <c:v>2013</c:v>
                </c:pt>
              </c:numCache>
            </c:numRef>
          </c:cat>
          <c:val>
            <c:numRef>
              <c:f>Sheet1!$AJ$2:$AJ$53</c:f>
              <c:numCache>
                <c:formatCode>0.00</c:formatCode>
                <c:ptCount val="52"/>
                <c:pt idx="0">
                  <c:v>0.91252699784017277</c:v>
                </c:pt>
                <c:pt idx="1">
                  <c:v>0.88297872340425532</c:v>
                </c:pt>
                <c:pt idx="2">
                  <c:v>0.97535395909805966</c:v>
                </c:pt>
                <c:pt idx="3">
                  <c:v>0.85403726708074534</c:v>
                </c:pt>
                <c:pt idx="4">
                  <c:v>0.91560102301790292</c:v>
                </c:pt>
                <c:pt idx="5">
                  <c:v>0.88517956499747086</c:v>
                </c:pt>
                <c:pt idx="6">
                  <c:v>0.85585585585585588</c:v>
                </c:pt>
                <c:pt idx="7">
                  <c:v>0.76313181367690774</c:v>
                </c:pt>
                <c:pt idx="8">
                  <c:v>0.83415112855740925</c:v>
                </c:pt>
                <c:pt idx="9">
                  <c:v>0.7167070217917676</c:v>
                </c:pt>
                <c:pt idx="10">
                  <c:v>0.92388702728578265</c:v>
                </c:pt>
                <c:pt idx="11">
                  <c:v>0.76303317535545023</c:v>
                </c:pt>
                <c:pt idx="12">
                  <c:v>0.73273837482386095</c:v>
                </c:pt>
                <c:pt idx="13">
                  <c:v>0.93066542577943234</c:v>
                </c:pt>
                <c:pt idx="14">
                  <c:v>0.71395670198065408</c:v>
                </c:pt>
                <c:pt idx="15">
                  <c:v>0.73448905109489049</c:v>
                </c:pt>
                <c:pt idx="16">
                  <c:v>0.7765237020316027</c:v>
                </c:pt>
                <c:pt idx="17">
                  <c:v>0.78606520768200094</c:v>
                </c:pt>
                <c:pt idx="18">
                  <c:v>0.90949227373068431</c:v>
                </c:pt>
                <c:pt idx="19">
                  <c:v>1.09217999126256</c:v>
                </c:pt>
                <c:pt idx="20">
                  <c:v>1.1764705882352939</c:v>
                </c:pt>
                <c:pt idx="21">
                  <c:v>1.1401628804114872</c:v>
                </c:pt>
                <c:pt idx="22">
                  <c:v>0.98555649957519109</c:v>
                </c:pt>
                <c:pt idx="23">
                  <c:v>0.89263157894736844</c:v>
                </c:pt>
                <c:pt idx="24">
                  <c:v>0.9891485809682804</c:v>
                </c:pt>
                <c:pt idx="25">
                  <c:v>1.0380479735318444</c:v>
                </c:pt>
                <c:pt idx="26">
                  <c:v>1.0737704918032787</c:v>
                </c:pt>
                <c:pt idx="27">
                  <c:v>1.0926076360682373</c:v>
                </c:pt>
                <c:pt idx="28">
                  <c:v>0.82026537997587456</c:v>
                </c:pt>
                <c:pt idx="29">
                  <c:v>0.74632790789996029</c:v>
                </c:pt>
                <c:pt idx="30">
                  <c:v>0.70532915360501569</c:v>
                </c:pt>
                <c:pt idx="31">
                  <c:v>0.72284499420177817</c:v>
                </c:pt>
                <c:pt idx="32">
                  <c:v>0.75601374570446733</c:v>
                </c:pt>
                <c:pt idx="33">
                  <c:v>0.79622641509433967</c:v>
                </c:pt>
                <c:pt idx="34">
                  <c:v>0.79791200596569722</c:v>
                </c:pt>
                <c:pt idx="35">
                  <c:v>0.85482682387619746</c:v>
                </c:pt>
                <c:pt idx="36">
                  <c:v>0.77931536780772026</c:v>
                </c:pt>
                <c:pt idx="37">
                  <c:v>0.8063354931605472</c:v>
                </c:pt>
                <c:pt idx="38">
                  <c:v>0.71174377224199281</c:v>
                </c:pt>
                <c:pt idx="39">
                  <c:v>0.63050369848538224</c:v>
                </c:pt>
                <c:pt idx="40">
                  <c:v>0.64504881450488138</c:v>
                </c:pt>
                <c:pt idx="41">
                  <c:v>0.62693765070616603</c:v>
                </c:pt>
                <c:pt idx="42">
                  <c:v>0.59385665529010234</c:v>
                </c:pt>
                <c:pt idx="43">
                  <c:v>0.66260987153482087</c:v>
                </c:pt>
                <c:pt idx="44">
                  <c:v>0.65639651707970537</c:v>
                </c:pt>
                <c:pt idx="45">
                  <c:v>0.67970822281167109</c:v>
                </c:pt>
                <c:pt idx="46">
                  <c:v>0.70630749014454663</c:v>
                </c:pt>
                <c:pt idx="47">
                  <c:v>0.69381107491856675</c:v>
                </c:pt>
                <c:pt idx="48">
                  <c:v>0.62540296582849775</c:v>
                </c:pt>
                <c:pt idx="49">
                  <c:v>0.60741687979539649</c:v>
                </c:pt>
                <c:pt idx="50">
                  <c:v>0.68867026340844184</c:v>
                </c:pt>
                <c:pt idx="51">
                  <c:v>0.6334699023006618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172288"/>
        <c:axId val="74173824"/>
      </c:lineChart>
      <c:catAx>
        <c:axId val="74172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4173824"/>
        <c:crosses val="autoZero"/>
        <c:auto val="1"/>
        <c:lblAlgn val="ctr"/>
        <c:lblOffset val="100"/>
        <c:noMultiLvlLbl val="0"/>
      </c:catAx>
      <c:valAx>
        <c:axId val="7417382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74172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926984126984124"/>
          <c:y val="0.47939214119974133"/>
          <c:w val="0.19120634920634921"/>
          <c:h val="0.12817204914603067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66391701037368E-2"/>
          <c:y val="2.6960784313725492E-2"/>
          <c:w val="0.77381777277840269"/>
          <c:h val="0.88440037826154083"/>
        </c:manualLayout>
      </c:layout>
      <c:lineChart>
        <c:grouping val="stacked"/>
        <c:varyColors val="0"/>
        <c:ser>
          <c:idx val="0"/>
          <c:order val="0"/>
          <c:tx>
            <c:v>IP Trials per Billion $ GDP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</c:numCache>
            </c:numRef>
          </c:cat>
          <c:val>
            <c:numRef>
              <c:f>Sheet1!$AM$2:$AM$52</c:f>
              <c:numCache>
                <c:formatCode>0.00</c:formatCode>
                <c:ptCount val="51"/>
                <c:pt idx="0">
                  <c:v>5.5005858612159876E-2</c:v>
                </c:pt>
                <c:pt idx="1">
                  <c:v>5.1766613652664738E-2</c:v>
                </c:pt>
                <c:pt idx="2">
                  <c:v>5.4830056303982543E-2</c:v>
                </c:pt>
                <c:pt idx="3">
                  <c:v>4.5705105121741779E-2</c:v>
                </c:pt>
                <c:pt idx="4">
                  <c:v>4.6550334174186664E-2</c:v>
                </c:pt>
                <c:pt idx="5">
                  <c:v>4.4388078630310718E-2</c:v>
                </c:pt>
                <c:pt idx="6">
                  <c:v>4.1370300479024534E-2</c:v>
                </c:pt>
                <c:pt idx="7">
                  <c:v>3.6134966446102583E-2</c:v>
                </c:pt>
                <c:pt idx="8">
                  <c:v>3.982103956337401E-2</c:v>
                </c:pt>
                <c:pt idx="9">
                  <c:v>3.353499648788888E-2</c:v>
                </c:pt>
                <c:pt idx="10">
                  <c:v>4.1525916044495126E-2</c:v>
                </c:pt>
                <c:pt idx="11">
                  <c:v>3.2743542810656903E-2</c:v>
                </c:pt>
                <c:pt idx="12">
                  <c:v>3.1902492893515204E-2</c:v>
                </c:pt>
                <c:pt idx="13">
                  <c:v>4.0987806127677016E-2</c:v>
                </c:pt>
                <c:pt idx="14">
                  <c:v>3.0148017038492209E-2</c:v>
                </c:pt>
                <c:pt idx="15">
                  <c:v>2.9938449523030292E-2</c:v>
                </c:pt>
                <c:pt idx="16">
                  <c:v>3.0294490629843594E-2</c:v>
                </c:pt>
                <c:pt idx="17">
                  <c:v>3.0059777967549103E-2</c:v>
                </c:pt>
                <c:pt idx="18">
                  <c:v>3.5280013700976193E-2</c:v>
                </c:pt>
                <c:pt idx="19">
                  <c:v>4.1755745590593266E-2</c:v>
                </c:pt>
                <c:pt idx="20">
                  <c:v>4.6330204908957742E-2</c:v>
                </c:pt>
                <c:pt idx="21">
                  <c:v>4.3349304129591607E-2</c:v>
                </c:pt>
                <c:pt idx="22">
                  <c:v>3.5273904912499425E-2</c:v>
                </c:pt>
                <c:pt idx="23">
                  <c:v>3.0952068094549808E-2</c:v>
                </c:pt>
                <c:pt idx="24">
                  <c:v>3.3443872151273549E-2</c:v>
                </c:pt>
                <c:pt idx="25">
                  <c:v>3.432103154526684E-2</c:v>
                </c:pt>
                <c:pt idx="26">
                  <c:v>3.4410748762132418E-2</c:v>
                </c:pt>
                <c:pt idx="27">
                  <c:v>3.4111515489671437E-2</c:v>
                </c:pt>
                <c:pt idx="28">
                  <c:v>2.5392399706244788E-2</c:v>
                </c:pt>
                <c:pt idx="29">
                  <c:v>2.3455727314693513E-2</c:v>
                </c:pt>
                <c:pt idx="30">
                  <c:v>2.1720505363758129E-2</c:v>
                </c:pt>
                <c:pt idx="31">
                  <c:v>2.1939601567449611E-2</c:v>
                </c:pt>
                <c:pt idx="32">
                  <c:v>2.232067367851466E-2</c:v>
                </c:pt>
                <c:pt idx="33">
                  <c:v>2.3202876716847926E-2</c:v>
                </c:pt>
                <c:pt idx="34">
                  <c:v>2.2684149715388121E-2</c:v>
                </c:pt>
                <c:pt idx="35">
                  <c:v>2.3543021828034465E-2</c:v>
                </c:pt>
                <c:pt idx="36">
                  <c:v>2.0810035493752127E-2</c:v>
                </c:pt>
                <c:pt idx="37">
                  <c:v>2.0779606300673482E-2</c:v>
                </c:pt>
                <c:pt idx="38">
                  <c:v>1.7815784785319793E-2</c:v>
                </c:pt>
                <c:pt idx="39">
                  <c:v>1.5774816694867456E-2</c:v>
                </c:pt>
                <c:pt idx="40">
                  <c:v>1.6026890523342947E-2</c:v>
                </c:pt>
                <c:pt idx="41">
                  <c:v>1.5376296847014295E-2</c:v>
                </c:pt>
                <c:pt idx="42">
                  <c:v>1.4207677044803175E-2</c:v>
                </c:pt>
                <c:pt idx="43">
                  <c:v>1.5527212231640657E-2</c:v>
                </c:pt>
                <c:pt idx="44">
                  <c:v>1.5093758422856263E-2</c:v>
                </c:pt>
                <c:pt idx="45">
                  <c:v>1.5526303830831452E-2</c:v>
                </c:pt>
                <c:pt idx="46">
                  <c:v>1.6335027617593204E-2</c:v>
                </c:pt>
                <c:pt idx="47">
                  <c:v>1.6695537666857399E-2</c:v>
                </c:pt>
                <c:pt idx="48">
                  <c:v>1.4851106177753962E-2</c:v>
                </c:pt>
                <c:pt idx="49">
                  <c:v>1.4286681053605131E-2</c:v>
                </c:pt>
                <c:pt idx="50">
                  <c:v>1.5963864285083718E-2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212864"/>
        <c:axId val="74214400"/>
      </c:lineChart>
      <c:catAx>
        <c:axId val="74212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4214400"/>
        <c:crosses val="autoZero"/>
        <c:auto val="1"/>
        <c:lblAlgn val="ctr"/>
        <c:lblOffset val="100"/>
        <c:noMultiLvlLbl val="0"/>
      </c:catAx>
      <c:valAx>
        <c:axId val="7421440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74212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787301587301588"/>
          <c:y val="0.47908908445267873"/>
          <c:w val="0.15260317460317457"/>
          <c:h val="0.13740987339817817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Non-Jury Trials</c:v>
          </c:tx>
          <c:spPr>
            <a:solidFill>
              <a:srgbClr val="0070C0"/>
            </a:solidFill>
          </c:spPr>
          <c:invertIfNegative val="0"/>
          <c:cat>
            <c:numRef>
              <c:f>Sheet1!$A$8:$A$53</c:f>
              <c:numCache>
                <c:formatCode>General</c:formatCode>
                <c:ptCount val="46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</c:numCache>
            </c:numRef>
          </c:cat>
          <c:val>
            <c:numRef>
              <c:f>Sheet1!$AC$8:$AC$53</c:f>
              <c:numCache>
                <c:formatCode>0</c:formatCode>
                <c:ptCount val="46"/>
                <c:pt idx="0">
                  <c:v>43</c:v>
                </c:pt>
                <c:pt idx="1">
                  <c:v>59</c:v>
                </c:pt>
                <c:pt idx="2">
                  <c:v>64</c:v>
                </c:pt>
                <c:pt idx="3">
                  <c:v>45</c:v>
                </c:pt>
                <c:pt idx="4">
                  <c:v>70</c:v>
                </c:pt>
                <c:pt idx="5">
                  <c:v>18</c:v>
                </c:pt>
                <c:pt idx="6">
                  <c:v>65</c:v>
                </c:pt>
                <c:pt idx="7">
                  <c:v>68</c:v>
                </c:pt>
                <c:pt idx="8">
                  <c:v>68</c:v>
                </c:pt>
                <c:pt idx="9">
                  <c:v>32</c:v>
                </c:pt>
                <c:pt idx="10">
                  <c:v>45</c:v>
                </c:pt>
                <c:pt idx="11">
                  <c:v>44</c:v>
                </c:pt>
                <c:pt idx="12">
                  <c:v>48</c:v>
                </c:pt>
                <c:pt idx="13">
                  <c:v>59</c:v>
                </c:pt>
                <c:pt idx="14">
                  <c:v>57</c:v>
                </c:pt>
                <c:pt idx="15">
                  <c:v>19</c:v>
                </c:pt>
                <c:pt idx="16">
                  <c:v>79</c:v>
                </c:pt>
                <c:pt idx="17">
                  <c:v>79</c:v>
                </c:pt>
                <c:pt idx="18">
                  <c:v>256</c:v>
                </c:pt>
                <c:pt idx="19">
                  <c:v>64</c:v>
                </c:pt>
                <c:pt idx="20">
                  <c:v>65</c:v>
                </c:pt>
                <c:pt idx="21">
                  <c:v>53</c:v>
                </c:pt>
                <c:pt idx="22">
                  <c:v>21</c:v>
                </c:pt>
                <c:pt idx="23">
                  <c:v>35</c:v>
                </c:pt>
                <c:pt idx="24">
                  <c:v>40</c:v>
                </c:pt>
                <c:pt idx="25">
                  <c:v>31</c:v>
                </c:pt>
                <c:pt idx="26">
                  <c:v>30</c:v>
                </c:pt>
                <c:pt idx="27">
                  <c:v>42</c:v>
                </c:pt>
                <c:pt idx="28">
                  <c:v>36</c:v>
                </c:pt>
                <c:pt idx="29">
                  <c:v>37</c:v>
                </c:pt>
                <c:pt idx="30">
                  <c:v>34</c:v>
                </c:pt>
                <c:pt idx="31">
                  <c:v>28</c:v>
                </c:pt>
                <c:pt idx="32">
                  <c:v>29</c:v>
                </c:pt>
                <c:pt idx="34">
                  <c:v>12</c:v>
                </c:pt>
                <c:pt idx="35">
                  <c:v>15</c:v>
                </c:pt>
                <c:pt idx="36">
                  <c:v>27</c:v>
                </c:pt>
                <c:pt idx="37">
                  <c:v>17</c:v>
                </c:pt>
                <c:pt idx="38">
                  <c:v>11</c:v>
                </c:pt>
                <c:pt idx="39">
                  <c:v>22</c:v>
                </c:pt>
                <c:pt idx="40">
                  <c:v>19</c:v>
                </c:pt>
                <c:pt idx="41">
                  <c:v>10</c:v>
                </c:pt>
                <c:pt idx="42">
                  <c:v>11</c:v>
                </c:pt>
                <c:pt idx="43">
                  <c:v>15</c:v>
                </c:pt>
                <c:pt idx="44">
                  <c:v>19</c:v>
                </c:pt>
                <c:pt idx="45">
                  <c:v>11</c:v>
                </c:pt>
              </c:numCache>
            </c:numRef>
          </c:val>
        </c:ser>
        <c:ser>
          <c:idx val="1"/>
          <c:order val="1"/>
          <c:tx>
            <c:v>Jury Trials</c:v>
          </c:tx>
          <c:spPr>
            <a:solidFill>
              <a:schemeClr val="bg2"/>
            </a:solidFill>
          </c:spPr>
          <c:invertIfNegative val="0"/>
          <c:cat>
            <c:numRef>
              <c:f>Sheet1!$A$8:$A$53</c:f>
              <c:numCache>
                <c:formatCode>General</c:formatCode>
                <c:ptCount val="46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</c:numCache>
            </c:numRef>
          </c:cat>
          <c:val>
            <c:numRef>
              <c:f>Sheet1!$AD$8:$AD$53</c:f>
              <c:numCache>
                <c:formatCode>0</c:formatCode>
                <c:ptCount val="46"/>
                <c:pt idx="0">
                  <c:v>14</c:v>
                </c:pt>
                <c:pt idx="1">
                  <c:v>14</c:v>
                </c:pt>
                <c:pt idx="2">
                  <c:v>15</c:v>
                </c:pt>
                <c:pt idx="3">
                  <c:v>15</c:v>
                </c:pt>
                <c:pt idx="4">
                  <c:v>18</c:v>
                </c:pt>
                <c:pt idx="5">
                  <c:v>13</c:v>
                </c:pt>
                <c:pt idx="6">
                  <c:v>9</c:v>
                </c:pt>
                <c:pt idx="7">
                  <c:v>8</c:v>
                </c:pt>
                <c:pt idx="8">
                  <c:v>6</c:v>
                </c:pt>
                <c:pt idx="9">
                  <c:v>3</c:v>
                </c:pt>
                <c:pt idx="10">
                  <c:v>8</c:v>
                </c:pt>
                <c:pt idx="11">
                  <c:v>10</c:v>
                </c:pt>
                <c:pt idx="12">
                  <c:v>15</c:v>
                </c:pt>
                <c:pt idx="13">
                  <c:v>21</c:v>
                </c:pt>
                <c:pt idx="14">
                  <c:v>11</c:v>
                </c:pt>
                <c:pt idx="15">
                  <c:v>34</c:v>
                </c:pt>
                <c:pt idx="16">
                  <c:v>23</c:v>
                </c:pt>
                <c:pt idx="17">
                  <c:v>29</c:v>
                </c:pt>
                <c:pt idx="18">
                  <c:v>23</c:v>
                </c:pt>
                <c:pt idx="19">
                  <c:v>28</c:v>
                </c:pt>
                <c:pt idx="20">
                  <c:v>36</c:v>
                </c:pt>
                <c:pt idx="21">
                  <c:v>17</c:v>
                </c:pt>
                <c:pt idx="22">
                  <c:v>19</c:v>
                </c:pt>
                <c:pt idx="23">
                  <c:v>13</c:v>
                </c:pt>
                <c:pt idx="24">
                  <c:v>22</c:v>
                </c:pt>
                <c:pt idx="25">
                  <c:v>24</c:v>
                </c:pt>
                <c:pt idx="26">
                  <c:v>26</c:v>
                </c:pt>
                <c:pt idx="27">
                  <c:v>23</c:v>
                </c:pt>
                <c:pt idx="28">
                  <c:v>40</c:v>
                </c:pt>
                <c:pt idx="29">
                  <c:v>28</c:v>
                </c:pt>
                <c:pt idx="30">
                  <c:v>28</c:v>
                </c:pt>
                <c:pt idx="31">
                  <c:v>20</c:v>
                </c:pt>
                <c:pt idx="32">
                  <c:v>17</c:v>
                </c:pt>
                <c:pt idx="34">
                  <c:v>28</c:v>
                </c:pt>
                <c:pt idx="35">
                  <c:v>16</c:v>
                </c:pt>
                <c:pt idx="36">
                  <c:v>18</c:v>
                </c:pt>
                <c:pt idx="37">
                  <c:v>31</c:v>
                </c:pt>
                <c:pt idx="38">
                  <c:v>21</c:v>
                </c:pt>
                <c:pt idx="39">
                  <c:v>15</c:v>
                </c:pt>
                <c:pt idx="40">
                  <c:v>31</c:v>
                </c:pt>
                <c:pt idx="41">
                  <c:v>18</c:v>
                </c:pt>
                <c:pt idx="42">
                  <c:v>22</c:v>
                </c:pt>
                <c:pt idx="43">
                  <c:v>26</c:v>
                </c:pt>
                <c:pt idx="44">
                  <c:v>28</c:v>
                </c:pt>
                <c:pt idx="45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295168"/>
        <c:axId val="74296704"/>
      </c:barChart>
      <c:catAx>
        <c:axId val="74295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4296704"/>
        <c:crosses val="autoZero"/>
        <c:auto val="1"/>
        <c:lblAlgn val="ctr"/>
        <c:lblOffset val="100"/>
        <c:noMultiLvlLbl val="0"/>
      </c:catAx>
      <c:valAx>
        <c:axId val="7429670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74295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718352513628102"/>
          <c:y val="0.45817836189593947"/>
          <c:w val="0.16320109024833435"/>
          <c:h val="0.10080013895321908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453693288338958E-2"/>
          <c:y val="2.6570048309178744E-2"/>
          <c:w val="0.78737570303712034"/>
          <c:h val="0.88942827798699076"/>
        </c:manualLayout>
      </c:layout>
      <c:barChart>
        <c:barDir val="col"/>
        <c:grouping val="stacked"/>
        <c:varyColors val="0"/>
        <c:ser>
          <c:idx val="0"/>
          <c:order val="0"/>
          <c:tx>
            <c:v>Jury Trials</c:v>
          </c:tx>
          <c:spPr>
            <a:solidFill>
              <a:schemeClr val="bg2"/>
            </a:solidFill>
          </c:spPr>
          <c:invertIfNegative val="0"/>
          <c:cat>
            <c:numRef>
              <c:f>Sheet1!$A$8:$A$53</c:f>
              <c:numCache>
                <c:formatCode>General</c:formatCode>
                <c:ptCount val="46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</c:numCache>
            </c:numRef>
          </c:cat>
          <c:val>
            <c:numRef>
              <c:f>Sheet1!$AD$8:$AD$53</c:f>
              <c:numCache>
                <c:formatCode>0</c:formatCode>
                <c:ptCount val="46"/>
                <c:pt idx="0">
                  <c:v>14</c:v>
                </c:pt>
                <c:pt idx="1">
                  <c:v>14</c:v>
                </c:pt>
                <c:pt idx="2">
                  <c:v>15</c:v>
                </c:pt>
                <c:pt idx="3">
                  <c:v>15</c:v>
                </c:pt>
                <c:pt idx="4">
                  <c:v>18</c:v>
                </c:pt>
                <c:pt idx="5">
                  <c:v>13</c:v>
                </c:pt>
                <c:pt idx="6">
                  <c:v>9</c:v>
                </c:pt>
                <c:pt idx="7">
                  <c:v>8</c:v>
                </c:pt>
                <c:pt idx="8">
                  <c:v>6</c:v>
                </c:pt>
                <c:pt idx="9">
                  <c:v>3</c:v>
                </c:pt>
                <c:pt idx="10">
                  <c:v>8</c:v>
                </c:pt>
                <c:pt idx="11">
                  <c:v>10</c:v>
                </c:pt>
                <c:pt idx="12">
                  <c:v>15</c:v>
                </c:pt>
                <c:pt idx="13">
                  <c:v>21</c:v>
                </c:pt>
                <c:pt idx="14">
                  <c:v>11</c:v>
                </c:pt>
                <c:pt idx="15">
                  <c:v>34</c:v>
                </c:pt>
                <c:pt idx="16">
                  <c:v>23</c:v>
                </c:pt>
                <c:pt idx="17">
                  <c:v>29</c:v>
                </c:pt>
                <c:pt idx="18">
                  <c:v>23</c:v>
                </c:pt>
                <c:pt idx="19">
                  <c:v>28</c:v>
                </c:pt>
                <c:pt idx="20">
                  <c:v>36</c:v>
                </c:pt>
                <c:pt idx="21">
                  <c:v>17</c:v>
                </c:pt>
                <c:pt idx="22">
                  <c:v>19</c:v>
                </c:pt>
                <c:pt idx="23">
                  <c:v>13</c:v>
                </c:pt>
                <c:pt idx="24">
                  <c:v>22</c:v>
                </c:pt>
                <c:pt idx="25">
                  <c:v>24</c:v>
                </c:pt>
                <c:pt idx="26">
                  <c:v>26</c:v>
                </c:pt>
                <c:pt idx="27">
                  <c:v>23</c:v>
                </c:pt>
                <c:pt idx="28">
                  <c:v>40</c:v>
                </c:pt>
                <c:pt idx="29">
                  <c:v>28</c:v>
                </c:pt>
                <c:pt idx="30">
                  <c:v>28</c:v>
                </c:pt>
                <c:pt idx="31">
                  <c:v>20</c:v>
                </c:pt>
                <c:pt idx="32">
                  <c:v>17</c:v>
                </c:pt>
                <c:pt idx="34">
                  <c:v>28</c:v>
                </c:pt>
                <c:pt idx="35">
                  <c:v>16</c:v>
                </c:pt>
                <c:pt idx="36">
                  <c:v>18</c:v>
                </c:pt>
                <c:pt idx="37">
                  <c:v>31</c:v>
                </c:pt>
                <c:pt idx="38">
                  <c:v>21</c:v>
                </c:pt>
                <c:pt idx="39">
                  <c:v>15</c:v>
                </c:pt>
                <c:pt idx="40">
                  <c:v>31</c:v>
                </c:pt>
                <c:pt idx="41">
                  <c:v>18</c:v>
                </c:pt>
                <c:pt idx="42">
                  <c:v>22</c:v>
                </c:pt>
                <c:pt idx="43">
                  <c:v>26</c:v>
                </c:pt>
                <c:pt idx="44">
                  <c:v>28</c:v>
                </c:pt>
                <c:pt idx="45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332416"/>
        <c:axId val="74334208"/>
      </c:barChart>
      <c:catAx>
        <c:axId val="74332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4334208"/>
        <c:crosses val="autoZero"/>
        <c:auto val="1"/>
        <c:lblAlgn val="ctr"/>
        <c:lblOffset val="100"/>
        <c:noMultiLvlLbl val="0"/>
      </c:catAx>
      <c:valAx>
        <c:axId val="74334208"/>
        <c:scaling>
          <c:orientation val="minMax"/>
          <c:max val="1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74332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687701537307848"/>
          <c:y val="0.47939214119974133"/>
          <c:w val="0.13359917510311212"/>
          <c:h val="5.5708281030088631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028568544316573E-2"/>
          <c:y val="2.8645833333333332E-2"/>
          <c:w val="0.79484024833434286"/>
          <c:h val="0.87717540190288712"/>
        </c:manualLayout>
      </c:layout>
      <c:barChart>
        <c:barDir val="col"/>
        <c:grouping val="stacked"/>
        <c:varyColors val="0"/>
        <c:ser>
          <c:idx val="0"/>
          <c:order val="0"/>
          <c:tx>
            <c:v>Trials per Judgeship</c:v>
          </c:tx>
          <c:spPr>
            <a:solidFill>
              <a:schemeClr val="bg2"/>
            </a:solidFill>
          </c:spPr>
          <c:invertIfNegative val="0"/>
          <c:cat>
            <c:numRef>
              <c:f>Sheet1!$A$8:$A$53</c:f>
              <c:numCache>
                <c:formatCode>General</c:formatCode>
                <c:ptCount val="46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</c:numCache>
            </c:numRef>
          </c:cat>
          <c:val>
            <c:numRef>
              <c:f>Sheet1!$AF$8:$AF$53</c:f>
              <c:numCache>
                <c:formatCode>0</c:formatCode>
                <c:ptCount val="46"/>
                <c:pt idx="0">
                  <c:v>16.285714285714285</c:v>
                </c:pt>
                <c:pt idx="1">
                  <c:v>20.857142857142858</c:v>
                </c:pt>
                <c:pt idx="2">
                  <c:v>22.571428571428573</c:v>
                </c:pt>
                <c:pt idx="3">
                  <c:v>17.142857142857142</c:v>
                </c:pt>
                <c:pt idx="4">
                  <c:v>25.142857142857142</c:v>
                </c:pt>
                <c:pt idx="5">
                  <c:v>8.8571428571428577</c:v>
                </c:pt>
                <c:pt idx="6">
                  <c:v>21.142857142857142</c:v>
                </c:pt>
                <c:pt idx="7">
                  <c:v>21.714285714285715</c:v>
                </c:pt>
                <c:pt idx="8">
                  <c:v>21.142857142857142</c:v>
                </c:pt>
                <c:pt idx="9">
                  <c:v>10</c:v>
                </c:pt>
                <c:pt idx="10">
                  <c:v>15.142857142857142</c:v>
                </c:pt>
                <c:pt idx="11">
                  <c:v>15.428571428571429</c:v>
                </c:pt>
                <c:pt idx="12">
                  <c:v>12.6</c:v>
                </c:pt>
                <c:pt idx="13">
                  <c:v>16</c:v>
                </c:pt>
                <c:pt idx="14">
                  <c:v>13.6</c:v>
                </c:pt>
                <c:pt idx="15">
                  <c:v>10.6</c:v>
                </c:pt>
                <c:pt idx="16">
                  <c:v>20.399999999999999</c:v>
                </c:pt>
                <c:pt idx="17">
                  <c:v>15.428571428571429</c:v>
                </c:pt>
                <c:pt idx="18">
                  <c:v>39.857142857142854</c:v>
                </c:pt>
                <c:pt idx="19">
                  <c:v>13.142857142857142</c:v>
                </c:pt>
                <c:pt idx="20">
                  <c:v>14.428571428571429</c:v>
                </c:pt>
                <c:pt idx="21">
                  <c:v>10</c:v>
                </c:pt>
                <c:pt idx="22">
                  <c:v>5.7142857142857144</c:v>
                </c:pt>
                <c:pt idx="23">
                  <c:v>6.8571428571428568</c:v>
                </c:pt>
                <c:pt idx="24">
                  <c:v>8.8571428571428577</c:v>
                </c:pt>
                <c:pt idx="25">
                  <c:v>7.8571428571428568</c:v>
                </c:pt>
                <c:pt idx="26">
                  <c:v>8</c:v>
                </c:pt>
                <c:pt idx="27">
                  <c:v>9.2857142857142865</c:v>
                </c:pt>
                <c:pt idx="28">
                  <c:v>10.857142857142858</c:v>
                </c:pt>
                <c:pt idx="29">
                  <c:v>11</c:v>
                </c:pt>
                <c:pt idx="30">
                  <c:v>8.8571428571428577</c:v>
                </c:pt>
                <c:pt idx="31">
                  <c:v>6.8571428571428568</c:v>
                </c:pt>
                <c:pt idx="32">
                  <c:v>6.5714285714285712</c:v>
                </c:pt>
                <c:pt idx="33">
                  <c:v>0</c:v>
                </c:pt>
                <c:pt idx="34">
                  <c:v>5.7142857142857144</c:v>
                </c:pt>
                <c:pt idx="35">
                  <c:v>4.4285714285714288</c:v>
                </c:pt>
                <c:pt idx="36">
                  <c:v>6.4285714285714288</c:v>
                </c:pt>
                <c:pt idx="37">
                  <c:v>6.8571428571428568</c:v>
                </c:pt>
                <c:pt idx="38">
                  <c:v>4.5714285714285712</c:v>
                </c:pt>
                <c:pt idx="39">
                  <c:v>5.2857142857142856</c:v>
                </c:pt>
                <c:pt idx="40">
                  <c:v>7.1428571428571432</c:v>
                </c:pt>
                <c:pt idx="41">
                  <c:v>4</c:v>
                </c:pt>
                <c:pt idx="42">
                  <c:v>4.7142857142857144</c:v>
                </c:pt>
                <c:pt idx="43">
                  <c:v>5.8571428571428568</c:v>
                </c:pt>
                <c:pt idx="44">
                  <c:v>6.7142857142857144</c:v>
                </c:pt>
                <c:pt idx="45">
                  <c:v>4.1428571428571432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349184"/>
        <c:axId val="74776960"/>
      </c:barChart>
      <c:catAx>
        <c:axId val="74349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4776960"/>
        <c:crosses val="autoZero"/>
        <c:auto val="1"/>
        <c:lblAlgn val="ctr"/>
        <c:lblOffset val="100"/>
        <c:noMultiLvlLbl val="0"/>
      </c:catAx>
      <c:valAx>
        <c:axId val="74776960"/>
        <c:scaling>
          <c:orientation val="minMax"/>
          <c:max val="5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74349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479570462346053"/>
          <c:y val="0.47778215223097115"/>
          <c:w val="0.15558891076115486"/>
          <c:h val="0.13037299048556431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13247881917147"/>
          <c:y val="4.5867870276762847E-2"/>
          <c:w val="0.60547813963753638"/>
          <c:h val="0.7984269323147202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Intellectual Property Case Filings for All US District Courts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1977</c:v>
                </c:pt>
                <c:pt idx="1">
                  <c:v>1987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3054</c:v>
                </c:pt>
                <c:pt idx="1">
                  <c:v>5578</c:v>
                </c:pt>
                <c:pt idx="2">
                  <c:v>7559</c:v>
                </c:pt>
                <c:pt idx="3">
                  <c:v>7748</c:v>
                </c:pt>
                <c:pt idx="4">
                  <c:v>8242</c:v>
                </c:pt>
                <c:pt idx="5">
                  <c:v>8738</c:v>
                </c:pt>
                <c:pt idx="6">
                  <c:v>8314</c:v>
                </c:pt>
                <c:pt idx="7">
                  <c:v>8254</c:v>
                </c:pt>
                <c:pt idx="8">
                  <c:v>8934</c:v>
                </c:pt>
                <c:pt idx="9">
                  <c:v>9590</c:v>
                </c:pt>
                <c:pt idx="10">
                  <c:v>12184</c:v>
                </c:pt>
                <c:pt idx="11">
                  <c:v>11514</c:v>
                </c:pt>
                <c:pt idx="12">
                  <c:v>10783</c:v>
                </c:pt>
                <c:pt idx="13">
                  <c:v>9592</c:v>
                </c:pt>
                <c:pt idx="14">
                  <c:v>8365</c:v>
                </c:pt>
                <c:pt idx="15">
                  <c:v>8966</c:v>
                </c:pt>
                <c:pt idx="16">
                  <c:v>9940</c:v>
                </c:pt>
                <c:pt idx="17">
                  <c:v>11666</c:v>
                </c:pt>
                <c:pt idx="18">
                  <c:v>13335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1977</c:v>
                </c:pt>
                <c:pt idx="1">
                  <c:v>1987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26</c:v>
                </c:pt>
                <c:pt idx="1">
                  <c:v>56</c:v>
                </c:pt>
                <c:pt idx="2">
                  <c:v>112</c:v>
                </c:pt>
                <c:pt idx="3">
                  <c:v>138</c:v>
                </c:pt>
                <c:pt idx="4">
                  <c:v>109</c:v>
                </c:pt>
                <c:pt idx="5">
                  <c:v>199</c:v>
                </c:pt>
                <c:pt idx="6">
                  <c:v>132</c:v>
                </c:pt>
                <c:pt idx="7">
                  <c:v>143</c:v>
                </c:pt>
                <c:pt idx="8">
                  <c:v>164</c:v>
                </c:pt>
                <c:pt idx="9">
                  <c:v>177</c:v>
                </c:pt>
                <c:pt idx="10">
                  <c:v>280</c:v>
                </c:pt>
                <c:pt idx="11">
                  <c:v>133</c:v>
                </c:pt>
                <c:pt idx="12">
                  <c:v>140</c:v>
                </c:pt>
                <c:pt idx="13">
                  <c:v>161</c:v>
                </c:pt>
                <c:pt idx="14">
                  <c:v>20</c:v>
                </c:pt>
                <c:pt idx="15">
                  <c:v>149</c:v>
                </c:pt>
                <c:pt idx="16">
                  <c:v>163</c:v>
                </c:pt>
                <c:pt idx="17">
                  <c:v>120</c:v>
                </c:pt>
                <c:pt idx="18">
                  <c:v>173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839552"/>
        <c:axId val="74841088"/>
      </c:lineChart>
      <c:catAx>
        <c:axId val="74839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4841088"/>
        <c:crossesAt val="1000"/>
        <c:auto val="1"/>
        <c:lblAlgn val="ctr"/>
        <c:lblOffset val="100"/>
        <c:noMultiLvlLbl val="0"/>
      </c:catAx>
      <c:valAx>
        <c:axId val="74841088"/>
        <c:scaling>
          <c:orientation val="minMax"/>
          <c:max val="14000"/>
          <c:min val="2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4839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328035552649338E-2"/>
          <c:y val="3.9828146481689787E-2"/>
          <c:w val="0.6090979544511953"/>
          <c:h val="0.8017172853393326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Intellectual Property Case Filings for Western District of Washington</c:v>
                </c:pt>
              </c:strCache>
            </c:strRef>
          </c:tx>
          <c:spPr>
            <a:ln>
              <a:solidFill>
                <a:srgbClr val="1F497D"/>
              </a:solidFill>
            </a:ln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1977</c:v>
                </c:pt>
                <c:pt idx="1">
                  <c:v>1987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26</c:v>
                </c:pt>
                <c:pt idx="1">
                  <c:v>56</c:v>
                </c:pt>
                <c:pt idx="2">
                  <c:v>112</c:v>
                </c:pt>
                <c:pt idx="3">
                  <c:v>138</c:v>
                </c:pt>
                <c:pt idx="4">
                  <c:v>109</c:v>
                </c:pt>
                <c:pt idx="5">
                  <c:v>199</c:v>
                </c:pt>
                <c:pt idx="6">
                  <c:v>132</c:v>
                </c:pt>
                <c:pt idx="7">
                  <c:v>143</c:v>
                </c:pt>
                <c:pt idx="8">
                  <c:v>164</c:v>
                </c:pt>
                <c:pt idx="9">
                  <c:v>177</c:v>
                </c:pt>
                <c:pt idx="10">
                  <c:v>280</c:v>
                </c:pt>
                <c:pt idx="11">
                  <c:v>133</c:v>
                </c:pt>
                <c:pt idx="12">
                  <c:v>140</c:v>
                </c:pt>
                <c:pt idx="13">
                  <c:v>161</c:v>
                </c:pt>
                <c:pt idx="14">
                  <c:v>20</c:v>
                </c:pt>
                <c:pt idx="15">
                  <c:v>149</c:v>
                </c:pt>
                <c:pt idx="16">
                  <c:v>163</c:v>
                </c:pt>
                <c:pt idx="17">
                  <c:v>120</c:v>
                </c:pt>
                <c:pt idx="18">
                  <c:v>173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80696448"/>
        <c:axId val="80697984"/>
      </c:lineChart>
      <c:catAx>
        <c:axId val="80696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0697984"/>
        <c:crosses val="autoZero"/>
        <c:auto val="1"/>
        <c:lblAlgn val="ctr"/>
        <c:lblOffset val="100"/>
        <c:noMultiLvlLbl val="0"/>
      </c:catAx>
      <c:valAx>
        <c:axId val="80697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696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972346737125309E-2"/>
          <c:y val="4.158247073048453E-2"/>
          <c:w val="0.66255892893196044"/>
          <c:h val="0.83434781326491492"/>
        </c:manualLayout>
      </c:layout>
      <c:lineChart>
        <c:grouping val="standard"/>
        <c:varyColors val="0"/>
        <c:ser>
          <c:idx val="0"/>
          <c:order val="0"/>
          <c:tx>
            <c:v>IP Case Filings - WDWA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'[Chart in Microsoft PowerPoint]Sheet1'!$A$2:$A$20</c:f>
              <c:numCache>
                <c:formatCode>General</c:formatCode>
                <c:ptCount val="19"/>
                <c:pt idx="0">
                  <c:v>1977</c:v>
                </c:pt>
                <c:pt idx="1">
                  <c:v>1987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'[Chart in Microsoft PowerPoint]Sheet1'!$C$2:$C$20</c:f>
              <c:numCache>
                <c:formatCode>General</c:formatCode>
                <c:ptCount val="19"/>
                <c:pt idx="0">
                  <c:v>26</c:v>
                </c:pt>
                <c:pt idx="1">
                  <c:v>56</c:v>
                </c:pt>
                <c:pt idx="2">
                  <c:v>112</c:v>
                </c:pt>
                <c:pt idx="3">
                  <c:v>138</c:v>
                </c:pt>
                <c:pt idx="4">
                  <c:v>109</c:v>
                </c:pt>
                <c:pt idx="5">
                  <c:v>199</c:v>
                </c:pt>
                <c:pt idx="6">
                  <c:v>132</c:v>
                </c:pt>
                <c:pt idx="7">
                  <c:v>143</c:v>
                </c:pt>
                <c:pt idx="8">
                  <c:v>164</c:v>
                </c:pt>
                <c:pt idx="9">
                  <c:v>177</c:v>
                </c:pt>
                <c:pt idx="10">
                  <c:v>280</c:v>
                </c:pt>
                <c:pt idx="11">
                  <c:v>133</c:v>
                </c:pt>
                <c:pt idx="12">
                  <c:v>140</c:v>
                </c:pt>
                <c:pt idx="13">
                  <c:v>161</c:v>
                </c:pt>
                <c:pt idx="14">
                  <c:v>20</c:v>
                </c:pt>
                <c:pt idx="15">
                  <c:v>149</c:v>
                </c:pt>
                <c:pt idx="16">
                  <c:v>163</c:v>
                </c:pt>
                <c:pt idx="17">
                  <c:v>120</c:v>
                </c:pt>
                <c:pt idx="18">
                  <c:v>173</c:v>
                </c:pt>
              </c:numCache>
            </c:numRef>
          </c:val>
          <c:smooth val="0"/>
        </c:ser>
        <c:ser>
          <c:idx val="1"/>
          <c:order val="1"/>
          <c:tx>
            <c:v>IP Case Filings - Nat'l Avg.</c:v>
          </c:tx>
          <c:spPr>
            <a:ln>
              <a:solidFill>
                <a:schemeClr val="bg2"/>
              </a:solidFill>
            </a:ln>
          </c:spPr>
          <c:marker>
            <c:symbol val="none"/>
          </c:marker>
          <c:cat>
            <c:numRef>
              <c:f>'[Chart in Microsoft PowerPoint]Sheet1'!$A$2:$A$20</c:f>
              <c:numCache>
                <c:formatCode>General</c:formatCode>
                <c:ptCount val="19"/>
                <c:pt idx="0">
                  <c:v>1977</c:v>
                </c:pt>
                <c:pt idx="1">
                  <c:v>1987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'[Chart in Microsoft PowerPoint]Sheet1'!$D$2:$D$20</c:f>
              <c:numCache>
                <c:formatCode>General</c:formatCode>
                <c:ptCount val="19"/>
                <c:pt idx="0">
                  <c:v>32.48936170212766</c:v>
                </c:pt>
                <c:pt idx="1">
                  <c:v>59.340425531914896</c:v>
                </c:pt>
                <c:pt idx="2">
                  <c:v>80.414893617021278</c:v>
                </c:pt>
                <c:pt idx="3">
                  <c:v>82.425531914893611</c:v>
                </c:pt>
                <c:pt idx="4">
                  <c:v>87.680851063829792</c:v>
                </c:pt>
                <c:pt idx="5">
                  <c:v>92.957446808510639</c:v>
                </c:pt>
                <c:pt idx="6">
                  <c:v>88.446808510638292</c:v>
                </c:pt>
                <c:pt idx="7">
                  <c:v>87.808510638297875</c:v>
                </c:pt>
                <c:pt idx="8">
                  <c:v>95.042553191489361</c:v>
                </c:pt>
                <c:pt idx="9">
                  <c:v>102.02127659574468</c:v>
                </c:pt>
                <c:pt idx="10">
                  <c:v>129.61702127659575</c:v>
                </c:pt>
                <c:pt idx="11">
                  <c:v>122.48936170212765</c:v>
                </c:pt>
                <c:pt idx="12">
                  <c:v>114.71276595744681</c:v>
                </c:pt>
                <c:pt idx="13">
                  <c:v>102.04255319148936</c:v>
                </c:pt>
                <c:pt idx="14">
                  <c:v>88.989361702127653</c:v>
                </c:pt>
                <c:pt idx="15">
                  <c:v>95.38297872340425</c:v>
                </c:pt>
                <c:pt idx="16">
                  <c:v>105.74468085106383</c:v>
                </c:pt>
                <c:pt idx="17">
                  <c:v>124.1063829787234</c:v>
                </c:pt>
                <c:pt idx="18">
                  <c:v>141.86170212765958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737408"/>
        <c:axId val="80738944"/>
      </c:lineChart>
      <c:catAx>
        <c:axId val="80737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0738944"/>
        <c:crosses val="autoZero"/>
        <c:auto val="1"/>
        <c:lblAlgn val="ctr"/>
        <c:lblOffset val="100"/>
        <c:noMultiLvlLbl val="0"/>
      </c:catAx>
      <c:valAx>
        <c:axId val="80738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737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92695083787604"/>
          <c:y val="0.39439485516685446"/>
          <c:w val="0.18957258783019096"/>
          <c:h val="0.22011945833940619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v>Jury Trials</c:v>
          </c:tx>
          <c:spPr>
            <a:solidFill>
              <a:srgbClr val="C00000"/>
            </a:solidFill>
          </c:spPr>
          <c:invertIfNegative val="0"/>
          <c:cat>
            <c:numRef>
              <c:f>Sheet1!$A$2:$A$53</c:f>
              <c:numCache>
                <c:formatCode>General</c:formatCode>
                <c:ptCount val="52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  <c:pt idx="51">
                  <c:v>2013</c:v>
                </c:pt>
              </c:numCache>
            </c:numRef>
          </c:cat>
          <c:val>
            <c:numRef>
              <c:f>Sheet1!$H$2:$H$53</c:f>
              <c:numCache>
                <c:formatCode>General</c:formatCode>
                <c:ptCount val="52"/>
                <c:pt idx="0">
                  <c:v>2765</c:v>
                </c:pt>
                <c:pt idx="1">
                  <c:v>3017</c:v>
                </c:pt>
                <c:pt idx="2">
                  <c:v>2886</c:v>
                </c:pt>
                <c:pt idx="3">
                  <c:v>3087</c:v>
                </c:pt>
                <c:pt idx="4">
                  <c:v>3158</c:v>
                </c:pt>
                <c:pt idx="5">
                  <c:v>3074</c:v>
                </c:pt>
                <c:pt idx="6">
                  <c:v>3148</c:v>
                </c:pt>
                <c:pt idx="7">
                  <c:v>3147</c:v>
                </c:pt>
                <c:pt idx="8">
                  <c:v>3183</c:v>
                </c:pt>
                <c:pt idx="9">
                  <c:v>3240</c:v>
                </c:pt>
                <c:pt idx="10">
                  <c:v>3361</c:v>
                </c:pt>
                <c:pt idx="11">
                  <c:v>3264</c:v>
                </c:pt>
                <c:pt idx="12">
                  <c:v>3250</c:v>
                </c:pt>
                <c:pt idx="13">
                  <c:v>3462</c:v>
                </c:pt>
                <c:pt idx="14">
                  <c:v>3501</c:v>
                </c:pt>
                <c:pt idx="15">
                  <c:v>3462</c:v>
                </c:pt>
                <c:pt idx="16">
                  <c:v>3505</c:v>
                </c:pt>
                <c:pt idx="17">
                  <c:v>3576</c:v>
                </c:pt>
                <c:pt idx="18">
                  <c:v>3894</c:v>
                </c:pt>
                <c:pt idx="19">
                  <c:v>4679</c:v>
                </c:pt>
                <c:pt idx="20">
                  <c:v>4771</c:v>
                </c:pt>
                <c:pt idx="21">
                  <c:v>5036</c:v>
                </c:pt>
                <c:pt idx="22">
                  <c:v>5510</c:v>
                </c:pt>
                <c:pt idx="23">
                  <c:v>6253</c:v>
                </c:pt>
                <c:pt idx="24">
                  <c:v>5621</c:v>
                </c:pt>
                <c:pt idx="25">
                  <c:v>6279</c:v>
                </c:pt>
                <c:pt idx="26">
                  <c:v>5907</c:v>
                </c:pt>
                <c:pt idx="27">
                  <c:v>5666</c:v>
                </c:pt>
                <c:pt idx="28">
                  <c:v>4781</c:v>
                </c:pt>
                <c:pt idx="29">
                  <c:v>4280</c:v>
                </c:pt>
                <c:pt idx="30">
                  <c:v>4279</c:v>
                </c:pt>
                <c:pt idx="31">
                  <c:v>4109</c:v>
                </c:pt>
                <c:pt idx="32">
                  <c:v>4444</c:v>
                </c:pt>
                <c:pt idx="33">
                  <c:v>4122</c:v>
                </c:pt>
                <c:pt idx="34">
                  <c:v>4359</c:v>
                </c:pt>
                <c:pt idx="35">
                  <c:v>4551</c:v>
                </c:pt>
                <c:pt idx="36">
                  <c:v>4330</c:v>
                </c:pt>
                <c:pt idx="37">
                  <c:v>4000</c:v>
                </c:pt>
                <c:pt idx="38">
                  <c:v>3778</c:v>
                </c:pt>
                <c:pt idx="39">
                  <c:v>3632</c:v>
                </c:pt>
                <c:pt idx="40">
                  <c:v>3006</c:v>
                </c:pt>
                <c:pt idx="41">
                  <c:v>2674</c:v>
                </c:pt>
                <c:pt idx="42">
                  <c:v>2529</c:v>
                </c:pt>
                <c:pt idx="43">
                  <c:v>2610</c:v>
                </c:pt>
                <c:pt idx="44">
                  <c:v>2415</c:v>
                </c:pt>
                <c:pt idx="45">
                  <c:v>8739</c:v>
                </c:pt>
                <c:pt idx="46">
                  <c:v>2213</c:v>
                </c:pt>
                <c:pt idx="47">
                  <c:v>2274</c:v>
                </c:pt>
                <c:pt idx="48">
                  <c:v>2251</c:v>
                </c:pt>
                <c:pt idx="49">
                  <c:v>2254</c:v>
                </c:pt>
                <c:pt idx="50">
                  <c:v>2219</c:v>
                </c:pt>
                <c:pt idx="51">
                  <c:v>2152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818112"/>
        <c:axId val="35819904"/>
      </c:barChart>
      <c:catAx>
        <c:axId val="35818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819904"/>
        <c:crosses val="autoZero"/>
        <c:auto val="1"/>
        <c:lblAlgn val="ctr"/>
        <c:lblOffset val="100"/>
        <c:noMultiLvlLbl val="0"/>
      </c:catAx>
      <c:valAx>
        <c:axId val="35819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81811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962466833528487E-2"/>
          <c:y val="0.11198285843012139"/>
          <c:w val="0.72214385207306109"/>
          <c:h val="0.79985582640493291"/>
        </c:manualLayout>
      </c:layout>
      <c:lineChart>
        <c:grouping val="standard"/>
        <c:varyColors val="0"/>
        <c:ser>
          <c:idx val="0"/>
          <c:order val="0"/>
          <c:tx>
            <c:v>Trials as % All Dispositions</c:v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numRef>
              <c:f>Sheet1!$A$2:$A$53</c:f>
              <c:numCache>
                <c:formatCode>General</c:formatCode>
                <c:ptCount val="52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  <c:pt idx="51">
                  <c:v>2013</c:v>
                </c:pt>
              </c:numCache>
            </c:numRef>
          </c:cat>
          <c:val>
            <c:numRef>
              <c:f>Sheet1!$I$2:$I$53</c:f>
              <c:numCache>
                <c:formatCode>0.0%</c:formatCode>
                <c:ptCount val="52"/>
                <c:pt idx="0">
                  <c:v>0.115302066772655</c:v>
                </c:pt>
                <c:pt idx="1">
                  <c:v>0.11964118650597105</c:v>
                </c:pt>
                <c:pt idx="2">
                  <c:v>0.11441099197614145</c:v>
                </c:pt>
                <c:pt idx="3">
                  <c:v>0.118043445134856</c:v>
                </c:pt>
                <c:pt idx="4">
                  <c:v>0.11431123757216827</c:v>
                </c:pt>
                <c:pt idx="5">
                  <c:v>0.10888221079372948</c:v>
                </c:pt>
                <c:pt idx="6">
                  <c:v>0.11930657800997388</c:v>
                </c:pt>
                <c:pt idx="7">
                  <c:v>0.10874046588332302</c:v>
                </c:pt>
                <c:pt idx="8">
                  <c:v>0.10049133833104752</c:v>
                </c:pt>
                <c:pt idx="9">
                  <c:v>9.3534451017452558E-2</c:v>
                </c:pt>
                <c:pt idx="10">
                  <c:v>9.057741996296173E-2</c:v>
                </c:pt>
                <c:pt idx="11">
                  <c:v>8.4627916138718229E-2</c:v>
                </c:pt>
                <c:pt idx="12">
                  <c:v>8.656092071176795E-2</c:v>
                </c:pt>
                <c:pt idx="13">
                  <c:v>8.4212921287182579E-2</c:v>
                </c:pt>
                <c:pt idx="14">
                  <c:v>8.0638624732571176E-2</c:v>
                </c:pt>
                <c:pt idx="15">
                  <c:v>7.7387636723758327E-2</c:v>
                </c:pt>
                <c:pt idx="16">
                  <c:v>7.5093272108564632E-2</c:v>
                </c:pt>
                <c:pt idx="17">
                  <c:v>6.7924881547301877E-2</c:v>
                </c:pt>
                <c:pt idx="18">
                  <c:v>6.413770704774277E-2</c:v>
                </c:pt>
                <c:pt idx="19">
                  <c:v>6.5661201677840647E-2</c:v>
                </c:pt>
                <c:pt idx="21">
                  <c:v>5.4352776564825643E-2</c:v>
                </c:pt>
                <c:pt idx="22">
                  <c:v>4.9919003115264794E-2</c:v>
                </c:pt>
                <c:pt idx="23">
                  <c:v>4.6737792367665162E-2</c:v>
                </c:pt>
                <c:pt idx="24">
                  <c:v>4.4009023622878958E-2</c:v>
                </c:pt>
                <c:pt idx="25">
                  <c:v>5.0182115921109834E-2</c:v>
                </c:pt>
                <c:pt idx="26">
                  <c:v>4.8806147268488517E-2</c:v>
                </c:pt>
                <c:pt idx="27">
                  <c:v>4.8535929666497127E-2</c:v>
                </c:pt>
                <c:pt idx="28">
                  <c:v>4.3456013519857291E-2</c:v>
                </c:pt>
                <c:pt idx="29">
                  <c:v>3.9955325317237771E-2</c:v>
                </c:pt>
                <c:pt idx="30">
                  <c:v>3.4882761077633585E-2</c:v>
                </c:pt>
                <c:pt idx="31">
                  <c:v>3.4304281820683777E-2</c:v>
                </c:pt>
                <c:pt idx="32">
                  <c:v>3.4733213745559426E-2</c:v>
                </c:pt>
                <c:pt idx="33">
                  <c:v>3.2473117340679584E-2</c:v>
                </c:pt>
                <c:pt idx="34">
                  <c:v>3.0280348394120849E-2</c:v>
                </c:pt>
                <c:pt idx="35">
                  <c:v>2.9512118754967526E-2</c:v>
                </c:pt>
                <c:pt idx="36">
                  <c:v>2.5918240219513965E-2</c:v>
                </c:pt>
                <c:pt idx="37">
                  <c:v>2.2891415627206403E-2</c:v>
                </c:pt>
                <c:pt idx="38">
                  <c:v>2.2308779135751952E-2</c:v>
                </c:pt>
                <c:pt idx="39">
                  <c:v>2.1824089753589862E-2</c:v>
                </c:pt>
                <c:pt idx="40">
                  <c:v>1.7717817865951078E-2</c:v>
                </c:pt>
                <c:pt idx="41">
                  <c:v>1.6677438668977029E-2</c:v>
                </c:pt>
                <c:pt idx="42">
                  <c:v>1.5677576026918928E-2</c:v>
                </c:pt>
                <c:pt idx="43">
                  <c:v>1.4388887453731552E-2</c:v>
                </c:pt>
                <c:pt idx="44">
                  <c:v>1.3038981235603937E-2</c:v>
                </c:pt>
                <c:pt idx="45">
                  <c:v>4.1087875900573355E-2</c:v>
                </c:pt>
                <c:pt idx="46">
                  <c:v>2.0198780289617066E-2</c:v>
                </c:pt>
                <c:pt idx="47">
                  <c:v>1.2434945580481202E-2</c:v>
                </c:pt>
                <c:pt idx="48">
                  <c:v>1.0696241607701036E-2</c:v>
                </c:pt>
                <c:pt idx="49">
                  <c:v>1.0543968414311275E-2</c:v>
                </c:pt>
                <c:pt idx="50">
                  <c:v>1.1835584133242441E-2</c:v>
                </c:pt>
                <c:pt idx="51">
                  <c:v>1.2267172669570434E-2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875072"/>
        <c:axId val="35876864"/>
      </c:lineChart>
      <c:catAx>
        <c:axId val="35875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876864"/>
        <c:crosses val="autoZero"/>
        <c:auto val="1"/>
        <c:lblAlgn val="ctr"/>
        <c:lblOffset val="100"/>
        <c:noMultiLvlLbl val="0"/>
      </c:catAx>
      <c:valAx>
        <c:axId val="3587686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35875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156334482746272"/>
          <c:y val="0.45328283066413105"/>
          <c:w val="0.17478954284875373"/>
          <c:h val="8.0060980401401916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61959660319859E-2"/>
          <c:y val="3.2463507850992307E-2"/>
          <c:w val="0.74476042321502778"/>
          <c:h val="0.87067504719804756"/>
        </c:manualLayout>
      </c:layout>
      <c:lineChart>
        <c:grouping val="standard"/>
        <c:varyColors val="0"/>
        <c:ser>
          <c:idx val="0"/>
          <c:order val="0"/>
          <c:tx>
            <c:v>Jury Trials as % All Dispositions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Sheet1!$A$2:$A$53</c:f>
              <c:numCache>
                <c:formatCode>General</c:formatCode>
                <c:ptCount val="52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  <c:pt idx="51">
                  <c:v>2013</c:v>
                </c:pt>
              </c:numCache>
            </c:numRef>
          </c:cat>
          <c:val>
            <c:numRef>
              <c:f>Sheet1!$J$2:$J$53</c:f>
              <c:numCache>
                <c:formatCode>0.0%</c:formatCode>
                <c:ptCount val="52"/>
                <c:pt idx="0">
                  <c:v>5.4948330683624799E-2</c:v>
                </c:pt>
                <c:pt idx="1">
                  <c:v>5.5344596701704184E-2</c:v>
                </c:pt>
                <c:pt idx="2">
                  <c:v>5.1231981822054962E-2</c:v>
                </c:pt>
                <c:pt idx="3">
                  <c:v>5.22662242012766E-2</c:v>
                </c:pt>
                <c:pt idx="4">
                  <c:v>5.2242386143691373E-2</c:v>
                </c:pt>
                <c:pt idx="5">
                  <c:v>4.76175723402937E-2</c:v>
                </c:pt>
                <c:pt idx="6">
                  <c:v>4.9837726589092059E-2</c:v>
                </c:pt>
                <c:pt idx="7">
                  <c:v>4.6338015725770829E-2</c:v>
                </c:pt>
                <c:pt idx="8">
                  <c:v>4.238292432857086E-2</c:v>
                </c:pt>
                <c:pt idx="9">
                  <c:v>3.9765335427968285E-2</c:v>
                </c:pt>
                <c:pt idx="10">
                  <c:v>3.7271144526874925E-2</c:v>
                </c:pt>
                <c:pt idx="11">
                  <c:v>3.4754091378557665E-2</c:v>
                </c:pt>
                <c:pt idx="12">
                  <c:v>3.450545717076485E-2</c:v>
                </c:pt>
                <c:pt idx="13">
                  <c:v>3.4247049629534371E-2</c:v>
                </c:pt>
                <c:pt idx="14">
                  <c:v>3.2996239503124324E-2</c:v>
                </c:pt>
                <c:pt idx="15">
                  <c:v>3.06119742159108E-2</c:v>
                </c:pt>
                <c:pt idx="16">
                  <c:v>2.8740109056619244E-2</c:v>
                </c:pt>
                <c:pt idx="17">
                  <c:v>2.5749960395754425E-2</c:v>
                </c:pt>
                <c:pt idx="18">
                  <c:v>2.5293926599545307E-2</c:v>
                </c:pt>
                <c:pt idx="19">
                  <c:v>2.7183574823094709E-2</c:v>
                </c:pt>
                <c:pt idx="21">
                  <c:v>2.364552373708206E-2</c:v>
                </c:pt>
                <c:pt idx="22">
                  <c:v>2.2886812045690551E-2</c:v>
                </c:pt>
                <c:pt idx="23">
                  <c:v>2.3325996941097476E-2</c:v>
                </c:pt>
                <c:pt idx="24">
                  <c:v>2.1204759282033483E-2</c:v>
                </c:pt>
                <c:pt idx="25">
                  <c:v>2.6500715380037732E-2</c:v>
                </c:pt>
                <c:pt idx="26">
                  <c:v>2.4857554053712854E-2</c:v>
                </c:pt>
                <c:pt idx="27">
                  <c:v>2.4216676425710879E-2</c:v>
                </c:pt>
                <c:pt idx="28">
                  <c:v>2.2443901981034645E-2</c:v>
                </c:pt>
                <c:pt idx="29">
                  <c:v>2.0341238534290196E-2</c:v>
                </c:pt>
                <c:pt idx="30">
                  <c:v>1.8590526174018449E-2</c:v>
                </c:pt>
                <c:pt idx="31">
                  <c:v>1.8239686076758493E-2</c:v>
                </c:pt>
                <c:pt idx="32">
                  <c:v>1.9538531884210897E-2</c:v>
                </c:pt>
                <c:pt idx="33">
                  <c:v>1.79959921589515E-2</c:v>
                </c:pt>
                <c:pt idx="34">
                  <c:v>1.7447724871113388E-2</c:v>
                </c:pt>
                <c:pt idx="35">
                  <c:v>1.8268451095464801E-2</c:v>
                </c:pt>
                <c:pt idx="36">
                  <c:v>1.6547623142214019E-2</c:v>
                </c:pt>
                <c:pt idx="37">
                  <c:v>1.4709343374911744E-2</c:v>
                </c:pt>
                <c:pt idx="38">
                  <c:v>1.4584282328235139E-2</c:v>
                </c:pt>
                <c:pt idx="39">
                  <c:v>1.467872110834044E-2</c:v>
                </c:pt>
                <c:pt idx="40">
                  <c:v>1.1656765267027564E-2</c:v>
                </c:pt>
                <c:pt idx="41">
                  <c:v>1.0602822396777123E-2</c:v>
                </c:pt>
                <c:pt idx="42">
                  <c:v>1.0035077137959494E-2</c:v>
                </c:pt>
                <c:pt idx="43">
                  <c:v>9.6319559513309439E-3</c:v>
                </c:pt>
                <c:pt idx="44">
                  <c:v>8.8577045524566838E-3</c:v>
                </c:pt>
                <c:pt idx="45">
                  <c:v>3.6520234692342411E-2</c:v>
                </c:pt>
                <c:pt idx="46">
                  <c:v>9.4643025155457475E-3</c:v>
                </c:pt>
                <c:pt idx="47">
                  <c:v>8.6447772088090059E-3</c:v>
                </c:pt>
                <c:pt idx="48">
                  <c:v>7.2762888664052675E-3</c:v>
                </c:pt>
                <c:pt idx="49">
                  <c:v>7.4408593631363849E-3</c:v>
                </c:pt>
                <c:pt idx="50">
                  <c:v>8.1765757134697938E-3</c:v>
                </c:pt>
                <c:pt idx="51">
                  <c:v>8.4368665979276357E-3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899264"/>
        <c:axId val="35900800"/>
      </c:lineChart>
      <c:catAx>
        <c:axId val="35899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900800"/>
        <c:crosses val="autoZero"/>
        <c:auto val="1"/>
        <c:lblAlgn val="ctr"/>
        <c:lblOffset val="100"/>
        <c:noMultiLvlLbl val="0"/>
      </c:catAx>
      <c:valAx>
        <c:axId val="35900800"/>
        <c:scaling>
          <c:orientation val="minMax"/>
          <c:max val="0.1400000000000000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35899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894782265883882"/>
          <c:y val="0.45452065202376013"/>
          <c:w val="0.16022673755766997"/>
          <c:h val="0.1142775245199613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15477919628981E-2"/>
          <c:y val="5.6876069839096197E-2"/>
          <c:w val="0.76977004294917684"/>
          <c:h val="0.84494731636806264"/>
        </c:manualLayout>
      </c:layout>
      <c:lineChart>
        <c:grouping val="standard"/>
        <c:varyColors val="0"/>
        <c:ser>
          <c:idx val="0"/>
          <c:order val="0"/>
          <c:tx>
            <c:v>Trials per Judgeship</c:v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numRef>
              <c:f>Sheet1!$A$2:$A$53</c:f>
              <c:numCache>
                <c:formatCode>General</c:formatCode>
                <c:ptCount val="52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  <c:pt idx="51">
                  <c:v>2013</c:v>
                </c:pt>
              </c:numCache>
            </c:numRef>
          </c:cat>
          <c:val>
            <c:numRef>
              <c:f>Sheet1!$K$2:$K$53</c:f>
              <c:numCache>
                <c:formatCode>0.00</c:formatCode>
                <c:ptCount val="52"/>
                <c:pt idx="0">
                  <c:v>20.795698924731184</c:v>
                </c:pt>
                <c:pt idx="1">
                  <c:v>22.489655172413794</c:v>
                </c:pt>
                <c:pt idx="2">
                  <c:v>21.921768707482993</c:v>
                </c:pt>
                <c:pt idx="3">
                  <c:v>24.292682926829269</c:v>
                </c:pt>
                <c:pt idx="4">
                  <c:v>24.245614035087719</c:v>
                </c:pt>
                <c:pt idx="5">
                  <c:v>22.173501577287066</c:v>
                </c:pt>
                <c:pt idx="6">
                  <c:v>23.331269349845201</c:v>
                </c:pt>
                <c:pt idx="7">
                  <c:v>22.584097859327215</c:v>
                </c:pt>
                <c:pt idx="8">
                  <c:v>23.009146341463413</c:v>
                </c:pt>
                <c:pt idx="9">
                  <c:v>20.597297297297299</c:v>
                </c:pt>
                <c:pt idx="10">
                  <c:v>21.051546391752577</c:v>
                </c:pt>
                <c:pt idx="11">
                  <c:v>17.129310344827587</c:v>
                </c:pt>
                <c:pt idx="12">
                  <c:v>16.950103950103951</c:v>
                </c:pt>
                <c:pt idx="13">
                  <c:v>17.55257731958763</c:v>
                </c:pt>
                <c:pt idx="14">
                  <c:v>17.677685950413224</c:v>
                </c:pt>
                <c:pt idx="15">
                  <c:v>17.752535496957403</c:v>
                </c:pt>
                <c:pt idx="16">
                  <c:v>18.206759443339962</c:v>
                </c:pt>
                <c:pt idx="17">
                  <c:v>18.001908396946565</c:v>
                </c:pt>
                <c:pt idx="18">
                  <c:v>16.186885245901639</c:v>
                </c:pt>
                <c:pt idx="19">
                  <c:v>18.112179487179485</c:v>
                </c:pt>
                <c:pt idx="20">
                  <c:v>17.274119448698315</c:v>
                </c:pt>
                <c:pt idx="21">
                  <c:v>18.031152647975077</c:v>
                </c:pt>
                <c:pt idx="22">
                  <c:v>18.404287901990813</c:v>
                </c:pt>
                <c:pt idx="23">
                  <c:v>18.755988023952096</c:v>
                </c:pt>
                <c:pt idx="24">
                  <c:v>16.882778581765557</c:v>
                </c:pt>
                <c:pt idx="25">
                  <c:v>17.010014306151646</c:v>
                </c:pt>
                <c:pt idx="26">
                  <c:v>15.997241379310346</c:v>
                </c:pt>
                <c:pt idx="27">
                  <c:v>15.577503429355282</c:v>
                </c:pt>
                <c:pt idx="28">
                  <c:v>12.475741239892184</c:v>
                </c:pt>
                <c:pt idx="29">
                  <c:v>11.345479082321187</c:v>
                </c:pt>
                <c:pt idx="30">
                  <c:v>10.17617237008872</c:v>
                </c:pt>
                <c:pt idx="31">
                  <c:v>9.8571428571428577</c:v>
                </c:pt>
                <c:pt idx="32">
                  <c:v>8.9670828603859256</c:v>
                </c:pt>
                <c:pt idx="33">
                  <c:v>8.6689976689976689</c:v>
                </c:pt>
                <c:pt idx="34">
                  <c:v>8.6259977194982902</c:v>
                </c:pt>
                <c:pt idx="35">
                  <c:v>8.5887850467289724</c:v>
                </c:pt>
                <c:pt idx="36">
                  <c:v>7.8223760092272201</c:v>
                </c:pt>
                <c:pt idx="37">
                  <c:v>7.0658342792281497</c:v>
                </c:pt>
                <c:pt idx="38">
                  <c:v>6.5225733634311513</c:v>
                </c:pt>
                <c:pt idx="39">
                  <c:v>6.1997703788748568</c:v>
                </c:pt>
                <c:pt idx="40">
                  <c:v>5.0766666666666671</c:v>
                </c:pt>
                <c:pt idx="41">
                  <c:v>4.4840085287846483</c:v>
                </c:pt>
                <c:pt idx="42">
                  <c:v>4.1285266457680247</c:v>
                </c:pt>
                <c:pt idx="43">
                  <c:v>4.1390658174097661</c:v>
                </c:pt>
                <c:pt idx="44">
                  <c:v>3.7186192468619246</c:v>
                </c:pt>
                <c:pt idx="45">
                  <c:v>10.273772204806688</c:v>
                </c:pt>
                <c:pt idx="46">
                  <c:v>4.8441025641025641</c:v>
                </c:pt>
                <c:pt idx="47">
                  <c:v>3.4431578947368422</c:v>
                </c:pt>
                <c:pt idx="48">
                  <c:v>3.4978858350951376</c:v>
                </c:pt>
                <c:pt idx="49">
                  <c:v>3.3585699263932702</c:v>
                </c:pt>
                <c:pt idx="50">
                  <c:v>3.3284974093264248</c:v>
                </c:pt>
                <c:pt idx="51">
                  <c:v>3.3006329113924049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939840"/>
        <c:axId val="35941376"/>
      </c:lineChart>
      <c:catAx>
        <c:axId val="35939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941376"/>
        <c:crosses val="autoZero"/>
        <c:auto val="1"/>
        <c:lblAlgn val="ctr"/>
        <c:lblOffset val="100"/>
        <c:noMultiLvlLbl val="0"/>
      </c:catAx>
      <c:valAx>
        <c:axId val="3594137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35939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337016821760912"/>
          <c:y val="0.51722384401348631"/>
          <c:w val="0.15526619541875444"/>
          <c:h val="0.12847805847916305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34394152951614E-2"/>
          <c:y val="2.9725621646691753E-2"/>
          <c:w val="0.7482479696767379"/>
          <c:h val="0.85549749036289968"/>
        </c:manualLayout>
      </c:layout>
      <c:lineChart>
        <c:grouping val="standard"/>
        <c:varyColors val="0"/>
        <c:ser>
          <c:idx val="0"/>
          <c:order val="0"/>
          <c:tx>
            <c:v>Jury Trials Per Judgeship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Sheet1!$A$2:$A$53</c:f>
              <c:numCache>
                <c:formatCode>General</c:formatCode>
                <c:ptCount val="52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  <c:pt idx="51">
                  <c:v>2013</c:v>
                </c:pt>
              </c:numCache>
            </c:numRef>
          </c:cat>
          <c:val>
            <c:numRef>
              <c:f>Sheet1!$L$2:$L$53</c:f>
              <c:numCache>
                <c:formatCode>0.00</c:formatCode>
                <c:ptCount val="52"/>
                <c:pt idx="0">
                  <c:v>9.9103942652329753</c:v>
                </c:pt>
                <c:pt idx="1">
                  <c:v>10.403448275862068</c:v>
                </c:pt>
                <c:pt idx="2">
                  <c:v>9.816326530612244</c:v>
                </c:pt>
                <c:pt idx="3">
                  <c:v>10.75609756097561</c:v>
                </c:pt>
                <c:pt idx="4">
                  <c:v>11.080701754385965</c:v>
                </c:pt>
                <c:pt idx="5">
                  <c:v>9.6971608832807572</c:v>
                </c:pt>
                <c:pt idx="6">
                  <c:v>9.7461300309597529</c:v>
                </c:pt>
                <c:pt idx="7">
                  <c:v>9.623853211009175</c:v>
                </c:pt>
                <c:pt idx="8">
                  <c:v>9.7042682926829276</c:v>
                </c:pt>
                <c:pt idx="9">
                  <c:v>8.7567567567567561</c:v>
                </c:pt>
                <c:pt idx="10">
                  <c:v>8.6623711340206189</c:v>
                </c:pt>
                <c:pt idx="11">
                  <c:v>7.0344827586206895</c:v>
                </c:pt>
                <c:pt idx="12">
                  <c:v>6.756756756756757</c:v>
                </c:pt>
                <c:pt idx="13">
                  <c:v>7.1381443298969076</c:v>
                </c:pt>
                <c:pt idx="14">
                  <c:v>7.2334710743801649</c:v>
                </c:pt>
                <c:pt idx="15">
                  <c:v>7.0223123732251524</c:v>
                </c:pt>
                <c:pt idx="16">
                  <c:v>6.9681908548707749</c:v>
                </c:pt>
                <c:pt idx="17">
                  <c:v>6.8244274809160306</c:v>
                </c:pt>
                <c:pt idx="18">
                  <c:v>6.3836065573770489</c:v>
                </c:pt>
                <c:pt idx="19">
                  <c:v>7.4983974358974361</c:v>
                </c:pt>
                <c:pt idx="20">
                  <c:v>7.3062787136294025</c:v>
                </c:pt>
                <c:pt idx="21">
                  <c:v>7.8442367601246108</c:v>
                </c:pt>
                <c:pt idx="22">
                  <c:v>8.4379785604900466</c:v>
                </c:pt>
                <c:pt idx="23">
                  <c:v>9.3607784431137731</c:v>
                </c:pt>
                <c:pt idx="24">
                  <c:v>8.1345875542691743</c:v>
                </c:pt>
                <c:pt idx="25">
                  <c:v>8.9828326180257516</c:v>
                </c:pt>
                <c:pt idx="26">
                  <c:v>8.1475862068965519</c:v>
                </c:pt>
                <c:pt idx="27">
                  <c:v>7.7722908093278464</c:v>
                </c:pt>
                <c:pt idx="28">
                  <c:v>6.4433962264150946</c:v>
                </c:pt>
                <c:pt idx="29">
                  <c:v>5.7759784075573553</c:v>
                </c:pt>
                <c:pt idx="30">
                  <c:v>5.4233206590621039</c:v>
                </c:pt>
                <c:pt idx="31">
                  <c:v>5.2410714285714288</c:v>
                </c:pt>
                <c:pt idx="32">
                  <c:v>5.0442678774120315</c:v>
                </c:pt>
                <c:pt idx="33">
                  <c:v>4.8041958041958042</c:v>
                </c:pt>
                <c:pt idx="34">
                  <c:v>4.9703534777651086</c:v>
                </c:pt>
                <c:pt idx="35">
                  <c:v>5.3165887850467293</c:v>
                </c:pt>
                <c:pt idx="36">
                  <c:v>4.9942329873125724</c:v>
                </c:pt>
                <c:pt idx="37">
                  <c:v>4.5402951191827468</c:v>
                </c:pt>
                <c:pt idx="38">
                  <c:v>4.2641083521444694</c:v>
                </c:pt>
                <c:pt idx="39">
                  <c:v>4.1699196326061996</c:v>
                </c:pt>
                <c:pt idx="40">
                  <c:v>3.34</c:v>
                </c:pt>
                <c:pt idx="41">
                  <c:v>2.8507462686567164</c:v>
                </c:pt>
                <c:pt idx="42">
                  <c:v>2.6426332288401255</c:v>
                </c:pt>
                <c:pt idx="43">
                  <c:v>2.7707006369426752</c:v>
                </c:pt>
                <c:pt idx="44">
                  <c:v>2.5261506276150629</c:v>
                </c:pt>
                <c:pt idx="45">
                  <c:v>9.1316614420062692</c:v>
                </c:pt>
                <c:pt idx="46">
                  <c:v>2.2697435897435896</c:v>
                </c:pt>
                <c:pt idx="47">
                  <c:v>2.3936842105263159</c:v>
                </c:pt>
                <c:pt idx="48">
                  <c:v>2.3794926004228332</c:v>
                </c:pt>
                <c:pt idx="49">
                  <c:v>2.3701366982124079</c:v>
                </c:pt>
                <c:pt idx="50">
                  <c:v>2.299481865284974</c:v>
                </c:pt>
                <c:pt idx="51">
                  <c:v>2.2700421940928268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996800"/>
        <c:axId val="35998336"/>
      </c:lineChart>
      <c:catAx>
        <c:axId val="35996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998336"/>
        <c:crosses val="autoZero"/>
        <c:auto val="1"/>
        <c:lblAlgn val="ctr"/>
        <c:lblOffset val="100"/>
        <c:noMultiLvlLbl val="0"/>
      </c:catAx>
      <c:valAx>
        <c:axId val="35998336"/>
        <c:scaling>
          <c:orientation val="minMax"/>
          <c:max val="3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35996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946044093075177"/>
          <c:y val="0.47579251388757127"/>
          <c:w val="0.16977239890774085"/>
          <c:h val="0.1073170371775817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28522284229032E-2"/>
          <c:y val="2.736318407960199E-2"/>
          <c:w val="0.76943072649899347"/>
          <c:h val="0.88612762956869195"/>
        </c:manualLayout>
      </c:layout>
      <c:lineChart>
        <c:grouping val="standard"/>
        <c:varyColors val="0"/>
        <c:ser>
          <c:idx val="0"/>
          <c:order val="0"/>
          <c:tx>
            <c:v>Trials per Capita (Million)</c:v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numRef>
              <c:f>Sheet1!$A$2:$A$53</c:f>
              <c:numCache>
                <c:formatCode>General</c:formatCode>
                <c:ptCount val="52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  <c:pt idx="51">
                  <c:v>2013</c:v>
                </c:pt>
              </c:numCache>
            </c:numRef>
          </c:cat>
          <c:val>
            <c:numRef>
              <c:f>Sheet1!$AD$2:$AD$53</c:f>
              <c:numCache>
                <c:formatCode>0.00</c:formatCode>
                <c:ptCount val="52"/>
                <c:pt idx="0">
                  <c:v>31.328293736501081</c:v>
                </c:pt>
                <c:pt idx="1">
                  <c:v>34.691489361702125</c:v>
                </c:pt>
                <c:pt idx="2">
                  <c:v>33.796539066596743</c:v>
                </c:pt>
                <c:pt idx="3">
                  <c:v>36.086956521739125</c:v>
                </c:pt>
                <c:pt idx="4">
                  <c:v>35.345268542199484</c:v>
                </c:pt>
                <c:pt idx="5">
                  <c:v>35.553869499241273</c:v>
                </c:pt>
                <c:pt idx="6">
                  <c:v>37.717717717717719</c:v>
                </c:pt>
                <c:pt idx="7">
                  <c:v>36.595639246778987</c:v>
                </c:pt>
                <c:pt idx="8">
                  <c:v>37.031403336604519</c:v>
                </c:pt>
                <c:pt idx="9">
                  <c:v>36.905569007263921</c:v>
                </c:pt>
                <c:pt idx="10">
                  <c:v>39.10004786979416</c:v>
                </c:pt>
                <c:pt idx="11">
                  <c:v>37.66824644549763</c:v>
                </c:pt>
                <c:pt idx="12">
                  <c:v>38.294974166275246</c:v>
                </c:pt>
                <c:pt idx="13">
                  <c:v>39.613773848301534</c:v>
                </c:pt>
                <c:pt idx="14">
                  <c:v>39.410409949332106</c:v>
                </c:pt>
                <c:pt idx="15">
                  <c:v>39.927007299270073</c:v>
                </c:pt>
                <c:pt idx="16">
                  <c:v>41.345372460496613</c:v>
                </c:pt>
                <c:pt idx="17">
                  <c:v>42.130415364001784</c:v>
                </c:pt>
                <c:pt idx="18">
                  <c:v>43.593818984547461</c:v>
                </c:pt>
                <c:pt idx="19">
                  <c:v>49.375273044997812</c:v>
                </c:pt>
                <c:pt idx="20">
                  <c:v>48.788927335640139</c:v>
                </c:pt>
                <c:pt idx="21">
                  <c:v>49.618516930990147</c:v>
                </c:pt>
                <c:pt idx="22">
                  <c:v>51.053525913338994</c:v>
                </c:pt>
                <c:pt idx="23">
                  <c:v>52.753684210526316</c:v>
                </c:pt>
                <c:pt idx="24">
                  <c:v>48.68948247078464</c:v>
                </c:pt>
                <c:pt idx="25">
                  <c:v>49.172870140612076</c:v>
                </c:pt>
                <c:pt idx="26">
                  <c:v>47.532786885245898</c:v>
                </c:pt>
                <c:pt idx="27">
                  <c:v>46.125101543460602</c:v>
                </c:pt>
                <c:pt idx="28">
                  <c:v>37.221552070767991</c:v>
                </c:pt>
                <c:pt idx="29">
                  <c:v>33.374354902739185</c:v>
                </c:pt>
                <c:pt idx="30">
                  <c:v>31.461598746081506</c:v>
                </c:pt>
                <c:pt idx="31">
                  <c:v>29.872439118670272</c:v>
                </c:pt>
                <c:pt idx="32">
                  <c:v>30.164184803360062</c:v>
                </c:pt>
                <c:pt idx="33">
                  <c:v>28.067924528301887</c:v>
                </c:pt>
                <c:pt idx="34">
                  <c:v>28.206562266964951</c:v>
                </c:pt>
                <c:pt idx="35">
                  <c:v>27.089167280766397</c:v>
                </c:pt>
                <c:pt idx="36">
                  <c:v>24.697742170429713</c:v>
                </c:pt>
                <c:pt idx="37">
                  <c:v>22.408207343412528</c:v>
                </c:pt>
                <c:pt idx="38">
                  <c:v>20.565836298932386</c:v>
                </c:pt>
                <c:pt idx="39">
                  <c:v>19.020781965480801</c:v>
                </c:pt>
                <c:pt idx="40">
                  <c:v>15.930962343096235</c:v>
                </c:pt>
                <c:pt idx="41">
                  <c:v>14.488460213572168</c:v>
                </c:pt>
                <c:pt idx="42">
                  <c:v>13.484641638225257</c:v>
                </c:pt>
                <c:pt idx="43">
                  <c:v>13.181203515889115</c:v>
                </c:pt>
                <c:pt idx="44">
                  <c:v>11.905559276624247</c:v>
                </c:pt>
                <c:pt idx="45">
                  <c:v>32.599469496021221</c:v>
                </c:pt>
                <c:pt idx="46">
                  <c:v>15.515768725361367</c:v>
                </c:pt>
                <c:pt idx="47">
                  <c:v>10.654723127035831</c:v>
                </c:pt>
                <c:pt idx="48">
                  <c:v>10.667311411992264</c:v>
                </c:pt>
                <c:pt idx="49">
                  <c:v>10.210997442455243</c:v>
                </c:pt>
                <c:pt idx="50">
                  <c:v>10.193589336718501</c:v>
                </c:pt>
                <c:pt idx="51">
                  <c:v>9.8613299716356764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029184"/>
        <c:axId val="36030720"/>
      </c:lineChart>
      <c:catAx>
        <c:axId val="36029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030720"/>
        <c:crosses val="autoZero"/>
        <c:auto val="1"/>
        <c:lblAlgn val="ctr"/>
        <c:lblOffset val="100"/>
        <c:noMultiLvlLbl val="0"/>
      </c:catAx>
      <c:valAx>
        <c:axId val="3603072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36029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511263155212399"/>
          <c:y val="0.43017169728783899"/>
          <c:w val="0.16822070178120935"/>
          <c:h val="0.18056312923571119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090922596939533E-2"/>
          <c:y val="2.6570048309178744E-2"/>
          <c:w val="0.74879636507700686"/>
          <c:h val="0.88607573509833015"/>
        </c:manualLayout>
      </c:layout>
      <c:lineChart>
        <c:grouping val="stacked"/>
        <c:varyColors val="0"/>
        <c:ser>
          <c:idx val="0"/>
          <c:order val="0"/>
          <c:tx>
            <c:v>Jury Trials per Capita (Mil.)</c:v>
          </c:tx>
          <c:spPr>
            <a:ln>
              <a:solidFill>
                <a:schemeClr val="bg2"/>
              </a:solidFill>
            </a:ln>
          </c:spPr>
          <c:marker>
            <c:symbol val="none"/>
          </c:marker>
          <c:cat>
            <c:numRef>
              <c:f>Sheet1!$A$2:$A$53</c:f>
              <c:numCache>
                <c:formatCode>General</c:formatCode>
                <c:ptCount val="52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  <c:pt idx="51">
                  <c:v>2013</c:v>
                </c:pt>
              </c:numCache>
            </c:numRef>
          </c:cat>
          <c:val>
            <c:numRef>
              <c:f>Sheet1!$AI$2:$AI$53</c:f>
              <c:numCache>
                <c:formatCode>0.00</c:formatCode>
                <c:ptCount val="52"/>
                <c:pt idx="0">
                  <c:v>14.929805615550757</c:v>
                </c:pt>
                <c:pt idx="1">
                  <c:v>16.047872340425531</c:v>
                </c:pt>
                <c:pt idx="2">
                  <c:v>15.13371788148925</c:v>
                </c:pt>
                <c:pt idx="3">
                  <c:v>15.978260869565217</c:v>
                </c:pt>
                <c:pt idx="4">
                  <c:v>16.153452685421993</c:v>
                </c:pt>
                <c:pt idx="5">
                  <c:v>15.548811330298431</c:v>
                </c:pt>
                <c:pt idx="6">
                  <c:v>15.755755755755755</c:v>
                </c:pt>
                <c:pt idx="7">
                  <c:v>15.594648166501486</c:v>
                </c:pt>
                <c:pt idx="8">
                  <c:v>15.618253189401376</c:v>
                </c:pt>
                <c:pt idx="9">
                  <c:v>15.690072639225182</c:v>
                </c:pt>
                <c:pt idx="10">
                  <c:v>16.089037817137385</c:v>
                </c:pt>
                <c:pt idx="11">
                  <c:v>15.469194312796207</c:v>
                </c:pt>
                <c:pt idx="12">
                  <c:v>15.265382808830434</c:v>
                </c:pt>
                <c:pt idx="13">
                  <c:v>16.109818520241973</c:v>
                </c:pt>
                <c:pt idx="14">
                  <c:v>16.126209120221098</c:v>
                </c:pt>
                <c:pt idx="15">
                  <c:v>15.793795620437956</c:v>
                </c:pt>
                <c:pt idx="16">
                  <c:v>15.823927765237022</c:v>
                </c:pt>
                <c:pt idx="17">
                  <c:v>15.971415810629747</c:v>
                </c:pt>
                <c:pt idx="18">
                  <c:v>17.192052980132452</c:v>
                </c:pt>
                <c:pt idx="19">
                  <c:v>20.441240716470077</c:v>
                </c:pt>
                <c:pt idx="20">
                  <c:v>20.63581314878893</c:v>
                </c:pt>
                <c:pt idx="21">
                  <c:v>21.585940848692669</c:v>
                </c:pt>
                <c:pt idx="22">
                  <c:v>23.406966864910789</c:v>
                </c:pt>
                <c:pt idx="23">
                  <c:v>26.32842105263158</c:v>
                </c:pt>
                <c:pt idx="24">
                  <c:v>23.459933222036728</c:v>
                </c:pt>
                <c:pt idx="25">
                  <c:v>25.967741935483872</c:v>
                </c:pt>
                <c:pt idx="26">
                  <c:v>24.209016393442621</c:v>
                </c:pt>
                <c:pt idx="27">
                  <c:v>23.013809910641754</c:v>
                </c:pt>
                <c:pt idx="28">
                  <c:v>19.223964616003215</c:v>
                </c:pt>
                <c:pt idx="29">
                  <c:v>16.990869392616119</c:v>
                </c:pt>
                <c:pt idx="30">
                  <c:v>16.767241379310345</c:v>
                </c:pt>
                <c:pt idx="31">
                  <c:v>15.883262466177037</c:v>
                </c:pt>
                <c:pt idx="32">
                  <c:v>16.968308514700269</c:v>
                </c:pt>
                <c:pt idx="33">
                  <c:v>15.554716981132076</c:v>
                </c:pt>
                <c:pt idx="34">
                  <c:v>16.252796420581653</c:v>
                </c:pt>
                <c:pt idx="35">
                  <c:v>16.768607221812822</c:v>
                </c:pt>
                <c:pt idx="36">
                  <c:v>15.768390386016023</c:v>
                </c:pt>
                <c:pt idx="37">
                  <c:v>14.398848092152628</c:v>
                </c:pt>
                <c:pt idx="38">
                  <c:v>13.444839857651246</c:v>
                </c:pt>
                <c:pt idx="39">
                  <c:v>12.793237055301162</c:v>
                </c:pt>
                <c:pt idx="40">
                  <c:v>10.481171548117155</c:v>
                </c:pt>
                <c:pt idx="41">
                  <c:v>9.2111608680675161</c:v>
                </c:pt>
                <c:pt idx="42">
                  <c:v>8.6313993174061423</c:v>
                </c:pt>
                <c:pt idx="43">
                  <c:v>8.8235294117647047</c:v>
                </c:pt>
                <c:pt idx="44">
                  <c:v>8.0877427997320837</c:v>
                </c:pt>
                <c:pt idx="45">
                  <c:v>28.975464190981434</c:v>
                </c:pt>
                <c:pt idx="46">
                  <c:v>7.2700394218134035</c:v>
                </c:pt>
                <c:pt idx="47">
                  <c:v>7.4071661237785014</c:v>
                </c:pt>
                <c:pt idx="48">
                  <c:v>7.2566086395873626</c:v>
                </c:pt>
                <c:pt idx="49">
                  <c:v>7.2058823529411766</c:v>
                </c:pt>
                <c:pt idx="50">
                  <c:v>7.0422088225960016</c:v>
                </c:pt>
                <c:pt idx="51">
                  <c:v>6.7822250236369364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069760"/>
        <c:axId val="36071296"/>
      </c:lineChart>
      <c:catAx>
        <c:axId val="36069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071296"/>
        <c:crosses val="autoZero"/>
        <c:auto val="1"/>
        <c:lblAlgn val="ctr"/>
        <c:lblOffset val="100"/>
        <c:noMultiLvlLbl val="0"/>
      </c:catAx>
      <c:valAx>
        <c:axId val="3607129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3606976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en-US"/>
          </a:p>
        </c:txPr>
      </c:legendEntry>
      <c:layout>
        <c:manualLayout>
          <c:xMode val="edge"/>
          <c:yMode val="edge"/>
          <c:x val="0.81130503144654087"/>
          <c:y val="0.47939214119974133"/>
          <c:w val="0.17926100628930819"/>
          <c:h val="0.14266480276921906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47366-070D-4318-8554-5F04914B3FDF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310D3-B664-4048-A0D7-28F23D5A7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06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21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93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73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37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70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50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64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774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88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36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40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707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577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025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025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025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641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025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22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253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221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15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015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469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825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931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103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105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103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103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74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73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72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137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156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710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68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788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325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989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280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547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103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39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53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655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4865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7897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3472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9711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3886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4630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0358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0813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52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05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23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92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ltGray">
          <a:xfrm>
            <a:off x="3200400" y="2286000"/>
            <a:ext cx="5715000" cy="2971800"/>
          </a:xfrm>
          <a:prstGeom prst="rect">
            <a:avLst/>
          </a:prstGeom>
          <a:solidFill>
            <a:srgbClr val="E8E6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 bwMode="ltGray">
          <a:xfrm>
            <a:off x="228600" y="2286000"/>
            <a:ext cx="2880360" cy="2971800"/>
            <a:chOff x="228600" y="2286000"/>
            <a:chExt cx="2880360" cy="2971800"/>
          </a:xfrm>
        </p:grpSpPr>
        <p:sp>
          <p:nvSpPr>
            <p:cNvPr id="10" name="Rectangle 9"/>
            <p:cNvSpPr/>
            <p:nvPr userDrawn="1"/>
          </p:nvSpPr>
          <p:spPr bwMode="ltGray">
            <a:xfrm>
              <a:off x="228600" y="2286000"/>
              <a:ext cx="2880360" cy="2971800"/>
            </a:xfrm>
            <a:prstGeom prst="rect">
              <a:avLst/>
            </a:prstGeom>
            <a:solidFill>
              <a:srgbClr val="D6001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460363" y="2523608"/>
              <a:ext cx="2404872" cy="97355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376672"/>
            <a:ext cx="5715012" cy="12588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563" y="215960"/>
            <a:ext cx="5715012" cy="19446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1826381"/>
            <a:ext cx="2388192" cy="334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19856" y="2871216"/>
            <a:ext cx="5266944" cy="497059"/>
          </a:xfrm>
        </p:spPr>
        <p:txBody>
          <a:bodyPr wrap="square" lIns="91440" tIns="45720" rIns="91440" bIns="45720" anchor="t" anchorCtr="0">
            <a:noAutofit/>
          </a:bodyPr>
          <a:lstStyle>
            <a:lvl1pPr algn="l">
              <a:defRPr sz="34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419856" y="3374097"/>
            <a:ext cx="5266944" cy="388824"/>
          </a:xfrm>
        </p:spPr>
        <p:txBody>
          <a:bodyPr wrap="square" lIns="91440" tIns="45720" rIns="91440" bIns="45720" anchor="t" anchorCtr="0">
            <a:noAutofit/>
          </a:bodyPr>
          <a:lstStyle>
            <a:lvl1pPr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419856" y="2441448"/>
            <a:ext cx="5277830" cy="333425"/>
          </a:xfrm>
        </p:spPr>
        <p:txBody>
          <a:bodyPr wrap="square" lIns="91440" tIns="45720" rIns="91440" bIns="45720" anchor="t" anchorCtr="0">
            <a:noAutofit/>
          </a:bodyPr>
          <a:lstStyle>
            <a:lvl1pPr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Prepared for: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419856" y="4690872"/>
            <a:ext cx="2535254" cy="339725"/>
          </a:xfrm>
        </p:spPr>
        <p:txBody>
          <a:bodyPr wrap="square" lIns="91440" tIns="45720" rIns="91440" bIns="45720" anchor="t" anchorCtr="0">
            <a:noAutofit/>
          </a:bodyPr>
          <a:lstStyle>
            <a:lvl1pPr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6093" y="5593638"/>
            <a:ext cx="2651760" cy="326573"/>
          </a:xfrm>
        </p:spPr>
        <p:txBody>
          <a:bodyPr wrap="square" tIns="0" bIns="0" anchor="t" anchorCtr="0">
            <a:no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Name, Title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56093" y="5252665"/>
            <a:ext cx="2647695" cy="214685"/>
          </a:xfrm>
        </p:spPr>
        <p:txBody>
          <a:bodyPr wrap="square" anchor="t" anchorCtr="0">
            <a:noAutofit/>
          </a:bodyPr>
          <a:lstStyle>
            <a:lvl1pPr>
              <a:spcAft>
                <a:spcPts val="0"/>
              </a:spcAft>
              <a:defRPr sz="12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Presented by</a:t>
            </a: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477988" y="6453022"/>
            <a:ext cx="1808012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>
                <a:solidFill>
                  <a:schemeClr val="tx1"/>
                </a:solidFill>
              </a:rPr>
              <a:t>Perkins </a:t>
            </a:r>
            <a:r>
              <a:rPr lang="en-US" b="0" dirty="0" err="1" smtClean="0">
                <a:solidFill>
                  <a:schemeClr val="tx1"/>
                </a:solidFill>
              </a:rPr>
              <a:t>Coie</a:t>
            </a:r>
            <a:r>
              <a:rPr lang="en-US" b="0" dirty="0" smtClean="0">
                <a:solidFill>
                  <a:schemeClr val="tx1"/>
                </a:solidFill>
              </a:rPr>
              <a:t> LLP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2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 bwMode="ltGray">
          <a:xfrm>
            <a:off x="228600" y="228600"/>
            <a:ext cx="8686800" cy="1143000"/>
          </a:xfrm>
          <a:prstGeom prst="rect">
            <a:avLst/>
          </a:prstGeom>
          <a:solidFill>
            <a:srgbClr val="E8E6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79550"/>
            <a:ext cx="1143002" cy="4916434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1053" y="6453022"/>
            <a:ext cx="14049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31DC6D62-9282-4243-8EAB-D2D9C9FD23C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395095" y="6149975"/>
            <a:ext cx="7523480" cy="246063"/>
          </a:xfrm>
        </p:spPr>
        <p:txBody>
          <a:bodyPr anchor="b" anchorCtr="0"/>
          <a:lstStyle>
            <a:lvl1pPr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1408176" y="1549083"/>
            <a:ext cx="7523480" cy="4592637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2800" b="0" u="none">
                <a:latin typeface="+mj-lt"/>
              </a:defRPr>
            </a:lvl1pPr>
            <a:lvl2pPr marL="169863" indent="-169863">
              <a:lnSpc>
                <a:spcPct val="100000"/>
              </a:lnSpc>
              <a:buClr>
                <a:schemeClr val="tx1"/>
              </a:buClr>
              <a:defRPr lang="en-US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8138" indent="-168275">
              <a:lnSpc>
                <a:spcPct val="100000"/>
              </a:lnSpc>
              <a:defRPr lang="en-US" sz="24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9113" indent="-180975">
              <a:lnSpc>
                <a:spcPct val="100000"/>
              </a:lnSpc>
              <a:defRPr lang="en-US" sz="2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None/>
              <a:defRPr lang="en-US" sz="20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625" indent="0">
              <a:lnSpc>
                <a:spcPct val="100000"/>
              </a:lnSpc>
              <a:spcBef>
                <a:spcPts val="600"/>
              </a:spcBef>
              <a:buNone/>
              <a:defRPr lang="en-US" sz="26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663" indent="0">
              <a:lnSpc>
                <a:spcPct val="100000"/>
              </a:lnSpc>
              <a:spcBef>
                <a:spcPts val="600"/>
              </a:spcBef>
              <a:buNone/>
              <a:tabLst>
                <a:tab pos="347663" algn="l"/>
              </a:tabLst>
              <a:defRPr lang="en-US" sz="24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2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>
              <a:defRPr sz="2200" u="none"/>
            </a:lvl9pPr>
          </a:lstStyle>
          <a:p>
            <a:pPr lvl="0"/>
            <a:r>
              <a:rPr lang="en-US" dirty="0" smtClean="0"/>
              <a:t>Click to add subtitle (List Level 1)</a:t>
            </a:r>
          </a:p>
          <a:p>
            <a:pPr marL="342900" lvl="1" indent="-3429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Bullets (LL2)</a:t>
            </a:r>
          </a:p>
          <a:p>
            <a:pPr marL="685800" lvl="2" indent="-3429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Bullets (LL3)</a:t>
            </a:r>
          </a:p>
          <a:p>
            <a:pPr marL="1028700" lvl="3" indent="-3429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Bullets (LL4)</a:t>
            </a:r>
          </a:p>
          <a:p>
            <a:pPr marL="1371600" lvl="4" indent="-3429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Bullets (LL5)</a:t>
            </a:r>
          </a:p>
          <a:p>
            <a:pPr marL="0" lvl="5" indent="0" algn="l" defTabSz="457200" rtl="0" eaLnBrk="1" latinLnBrk="0" hangingPunct="1">
              <a:spcBef>
                <a:spcPts val="600"/>
              </a:spcBef>
              <a:buFont typeface="Arial"/>
              <a:buNone/>
            </a:pPr>
            <a:r>
              <a:rPr lang="en-US" dirty="0" smtClean="0"/>
              <a:t>List Level 6 (Matches List Level 2 No Bullet)</a:t>
            </a:r>
          </a:p>
          <a:p>
            <a:pPr marL="347663" lvl="6" indent="0" algn="l" defTabSz="457200" rtl="0" eaLnBrk="1" latinLnBrk="0" hangingPunct="1">
              <a:spcBef>
                <a:spcPts val="600"/>
              </a:spcBef>
              <a:buFont typeface="Arial"/>
              <a:buNone/>
            </a:pPr>
            <a:r>
              <a:rPr lang="en-US" dirty="0" smtClean="0"/>
              <a:t>List Level 7 (Matches List Level 3 No Bullet)</a:t>
            </a:r>
          </a:p>
          <a:p>
            <a:pPr marL="685800" lvl="7" indent="0" algn="l" defTabSz="457200" rtl="0" eaLnBrk="1" latinLnBrk="0" hangingPunct="1">
              <a:spcBef>
                <a:spcPts val="600"/>
              </a:spcBef>
              <a:buFont typeface="Arial"/>
              <a:buNone/>
            </a:pPr>
            <a:r>
              <a:rPr lang="en-US" dirty="0" smtClean="0"/>
              <a:t>List Level 8 (Matches List Level 4 No Bullet)</a:t>
            </a:r>
          </a:p>
          <a:p>
            <a:pPr marL="1028700" lvl="8" indent="0" algn="l" defTabSz="457200" rtl="0" eaLnBrk="1" latinLnBrk="0" hangingPunct="1">
              <a:spcBef>
                <a:spcPts val="600"/>
              </a:spcBef>
              <a:buFont typeface="Arial"/>
              <a:buNone/>
            </a:pPr>
            <a:r>
              <a:rPr lang="en-US" dirty="0" smtClean="0"/>
              <a:t>List Level 9 (Matches List Level 5 No Bullet)</a:t>
            </a:r>
          </a:p>
        </p:txBody>
      </p:sp>
    </p:spTree>
    <p:extLst>
      <p:ext uri="{BB962C8B-B14F-4D97-AF65-F5344CB8AC3E}">
        <p14:creationId xmlns:p14="http://schemas.microsoft.com/office/powerpoint/2010/main" val="1199855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1053" y="6453022"/>
            <a:ext cx="14049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31DC6D62-9282-4243-8EAB-D2D9C9FD23C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00049" y="6149975"/>
            <a:ext cx="8518525" cy="247650"/>
          </a:xfrm>
        </p:spPr>
        <p:txBody>
          <a:bodyPr anchor="b" anchorCtr="0"/>
          <a:lstStyle>
            <a:lvl1pPr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405" y="6484111"/>
            <a:ext cx="1143000" cy="160296"/>
          </a:xfrm>
          <a:prstGeom prst="rect">
            <a:avLst/>
          </a:prstGeom>
        </p:spPr>
      </p:pic>
      <p:sp>
        <p:nvSpPr>
          <p:cNvPr id="6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368616" y="762001"/>
            <a:ext cx="8412480" cy="52768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add subtitle (List Level 1)</a:t>
            </a:r>
          </a:p>
          <a:p>
            <a:pPr lvl="1"/>
            <a:r>
              <a:rPr lang="en-US" dirty="0" smtClean="0"/>
              <a:t>Bullets (LL2)</a:t>
            </a:r>
          </a:p>
          <a:p>
            <a:pPr lvl="2"/>
            <a:r>
              <a:rPr lang="en-US" dirty="0" smtClean="0"/>
              <a:t>Bullets (LL3)</a:t>
            </a:r>
          </a:p>
          <a:p>
            <a:pPr lvl="3"/>
            <a:r>
              <a:rPr lang="en-US" dirty="0" smtClean="0"/>
              <a:t>Bullets (LL4)</a:t>
            </a:r>
          </a:p>
          <a:p>
            <a:pPr lvl="4"/>
            <a:r>
              <a:rPr lang="en-US" dirty="0" smtClean="0"/>
              <a:t>Bullets (LL5)</a:t>
            </a:r>
          </a:p>
          <a:p>
            <a:pPr lvl="5"/>
            <a:r>
              <a:rPr lang="en-US" dirty="0" smtClean="0"/>
              <a:t>List Level 6 (Matches List Level 2 No Bullet)</a:t>
            </a:r>
          </a:p>
          <a:p>
            <a:pPr lvl="6"/>
            <a:r>
              <a:rPr lang="en-US" dirty="0" smtClean="0"/>
              <a:t>List Level 7 (Matches List Level 3 No Bullet)</a:t>
            </a:r>
          </a:p>
          <a:p>
            <a:pPr lvl="7"/>
            <a:r>
              <a:rPr lang="en-US" dirty="0" smtClean="0"/>
              <a:t>List Level 8 (Matches List Level 4 No Bullet)</a:t>
            </a:r>
          </a:p>
          <a:p>
            <a:pPr lvl="8"/>
            <a:r>
              <a:rPr lang="en-US" dirty="0" smtClean="0"/>
              <a:t>List Level 9 (Matches List Level 5 No Bullet)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79778" y="228600"/>
            <a:ext cx="8189560" cy="467820"/>
          </a:xfrm>
        </p:spPr>
        <p:txBody>
          <a:bodyPr>
            <a:no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1053" y="6453022"/>
            <a:ext cx="14049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31DC6D62-9282-4243-8EAB-D2D9C9FD23C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00049" y="6149975"/>
            <a:ext cx="8518525" cy="247650"/>
          </a:xfrm>
        </p:spPr>
        <p:txBody>
          <a:bodyPr anchor="b" anchorCtr="0"/>
          <a:lstStyle>
            <a:lvl1pPr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405" y="6484111"/>
            <a:ext cx="1143000" cy="16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41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C6D62-9282-4243-8EAB-D2D9C9FD23C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368616" y="1558123"/>
            <a:ext cx="8412480" cy="448072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add subtitle (List Level 1)</a:t>
            </a:r>
          </a:p>
          <a:p>
            <a:pPr lvl="1"/>
            <a:r>
              <a:rPr lang="en-US" dirty="0" smtClean="0"/>
              <a:t>Bullets (LL2)</a:t>
            </a:r>
          </a:p>
          <a:p>
            <a:pPr lvl="2"/>
            <a:r>
              <a:rPr lang="en-US" dirty="0" smtClean="0"/>
              <a:t>Bullets (LL3)</a:t>
            </a:r>
          </a:p>
          <a:p>
            <a:pPr lvl="3"/>
            <a:r>
              <a:rPr lang="en-US" dirty="0" smtClean="0"/>
              <a:t>Bullets (LL4)</a:t>
            </a:r>
          </a:p>
          <a:p>
            <a:pPr lvl="4"/>
            <a:r>
              <a:rPr lang="en-US" dirty="0" smtClean="0"/>
              <a:t>Bullets (LL5)</a:t>
            </a:r>
          </a:p>
          <a:p>
            <a:pPr lvl="5"/>
            <a:r>
              <a:rPr lang="en-US" dirty="0" smtClean="0"/>
              <a:t>List Level 6 (Matches List Level 2 No Bullet)</a:t>
            </a:r>
          </a:p>
          <a:p>
            <a:pPr lvl="6"/>
            <a:r>
              <a:rPr lang="en-US" dirty="0" smtClean="0"/>
              <a:t>List Level 7 (Matches List Level 3 No Bullet)</a:t>
            </a:r>
          </a:p>
          <a:p>
            <a:pPr lvl="7"/>
            <a:r>
              <a:rPr lang="en-US" dirty="0" smtClean="0"/>
              <a:t>List Level 8 (Matches List Level 4 No Bullet)</a:t>
            </a:r>
          </a:p>
          <a:p>
            <a:pPr lvl="8"/>
            <a:r>
              <a:rPr lang="en-US" dirty="0" smtClean="0"/>
              <a:t>List Level 9 (Matches List Level 5 No Bullet)</a:t>
            </a:r>
          </a:p>
        </p:txBody>
      </p:sp>
    </p:spTree>
    <p:extLst>
      <p:ext uri="{BB962C8B-B14F-4D97-AF65-F5344CB8AC3E}">
        <p14:creationId xmlns:p14="http://schemas.microsoft.com/office/powerpoint/2010/main" val="182187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graphic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376672"/>
            <a:ext cx="5715012" cy="125882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ltGray">
          <a:xfrm>
            <a:off x="3200400" y="2286000"/>
            <a:ext cx="5715000" cy="2971800"/>
          </a:xfrm>
          <a:prstGeom prst="rect">
            <a:avLst/>
          </a:prstGeom>
          <a:solidFill>
            <a:srgbClr val="E8E6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1826381"/>
            <a:ext cx="2388192" cy="3349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16677"/>
            <a:ext cx="5715012" cy="1944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19856" y="2871216"/>
            <a:ext cx="5266944" cy="497059"/>
          </a:xfrm>
        </p:spPr>
        <p:txBody>
          <a:bodyPr wrap="square" lIns="91440" tIns="45720" rIns="91440" bIns="45720" anchor="t" anchorCtr="0">
            <a:noAutofit/>
          </a:bodyPr>
          <a:lstStyle>
            <a:lvl1pPr algn="l">
              <a:defRPr sz="34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419856" y="3374097"/>
            <a:ext cx="5266944" cy="388824"/>
          </a:xfrm>
        </p:spPr>
        <p:txBody>
          <a:bodyPr wrap="square" lIns="91440" tIns="45720" rIns="91440" bIns="45720" anchor="t" anchorCtr="0">
            <a:noAutofit/>
          </a:bodyPr>
          <a:lstStyle>
            <a:lvl1pPr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419856" y="2441448"/>
            <a:ext cx="5277830" cy="333425"/>
          </a:xfrm>
        </p:spPr>
        <p:txBody>
          <a:bodyPr wrap="square" lIns="91440" tIns="45720" rIns="91440" bIns="45720" anchor="t" anchorCtr="0">
            <a:noAutofit/>
          </a:bodyPr>
          <a:lstStyle>
            <a:lvl1pPr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Prepared for: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419856" y="4690872"/>
            <a:ext cx="2535254" cy="339725"/>
          </a:xfrm>
        </p:spPr>
        <p:txBody>
          <a:bodyPr wrap="square" lIns="91440" tIns="45720" rIns="91440" bIns="45720" anchor="t" anchorCtr="0">
            <a:noAutofit/>
          </a:bodyPr>
          <a:lstStyle>
            <a:lvl1pPr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28599" y="2285999"/>
            <a:ext cx="2871216" cy="2971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6093" y="5593638"/>
            <a:ext cx="2651760" cy="326573"/>
          </a:xfrm>
        </p:spPr>
        <p:txBody>
          <a:bodyPr wrap="square" tIns="0" bIns="0" anchor="t" anchorCtr="0">
            <a:no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Name,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56093" y="5252665"/>
            <a:ext cx="2647695" cy="214685"/>
          </a:xfrm>
        </p:spPr>
        <p:txBody>
          <a:bodyPr wrap="square" anchor="t" anchorCtr="0">
            <a:noAutofit/>
          </a:bodyPr>
          <a:lstStyle>
            <a:lvl1pPr>
              <a:spcAft>
                <a:spcPts val="0"/>
              </a:spcAft>
              <a:defRPr sz="12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Presented by</a:t>
            </a: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477988" y="6453022"/>
            <a:ext cx="1808012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>
                <a:solidFill>
                  <a:schemeClr val="tx1"/>
                </a:solidFill>
              </a:rPr>
              <a:t>Perkins </a:t>
            </a:r>
            <a:r>
              <a:rPr lang="en-US" b="0" dirty="0" err="1" smtClean="0">
                <a:solidFill>
                  <a:schemeClr val="tx1"/>
                </a:solidFill>
              </a:rPr>
              <a:t>Coie</a:t>
            </a:r>
            <a:r>
              <a:rPr lang="en-US" b="0" dirty="0" smtClean="0">
                <a:solidFill>
                  <a:schemeClr val="tx1"/>
                </a:solidFill>
              </a:rPr>
              <a:t> LLP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905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86000"/>
            <a:ext cx="5715012" cy="2971806"/>
          </a:xfrm>
          <a:prstGeom prst="rect">
            <a:avLst/>
          </a:prstGeom>
        </p:spPr>
      </p:pic>
      <p:sp>
        <p:nvSpPr>
          <p:cNvPr id="16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3415093" y="2442145"/>
            <a:ext cx="5239049" cy="497059"/>
          </a:xfrm>
        </p:spPr>
        <p:txBody>
          <a:bodyPr lIns="91440" tIns="45720" rIns="91440" bIns="45720" anchor="t" anchorCtr="0">
            <a:noAutofit/>
          </a:bodyPr>
          <a:lstStyle>
            <a:lvl1pPr algn="l">
              <a:defRPr sz="34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15093" y="2979915"/>
            <a:ext cx="4466999" cy="3334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grpSp>
        <p:nvGrpSpPr>
          <p:cNvPr id="9" name="Group 8"/>
          <p:cNvGrpSpPr/>
          <p:nvPr/>
        </p:nvGrpSpPr>
        <p:grpSpPr bwMode="ltGray">
          <a:xfrm>
            <a:off x="228600" y="2286000"/>
            <a:ext cx="2880360" cy="2971800"/>
            <a:chOff x="228600" y="2286000"/>
            <a:chExt cx="2880360" cy="2971800"/>
          </a:xfrm>
        </p:grpSpPr>
        <p:sp>
          <p:nvSpPr>
            <p:cNvPr id="12" name="Rectangle 11"/>
            <p:cNvSpPr/>
            <p:nvPr userDrawn="1"/>
          </p:nvSpPr>
          <p:spPr bwMode="ltGray">
            <a:xfrm>
              <a:off x="228600" y="2286000"/>
              <a:ext cx="2880360" cy="2971800"/>
            </a:xfrm>
            <a:prstGeom prst="rect">
              <a:avLst/>
            </a:prstGeom>
            <a:solidFill>
              <a:srgbClr val="D6001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460363" y="2523608"/>
              <a:ext cx="2404872" cy="97355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405" y="6484111"/>
            <a:ext cx="1143000" cy="160296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1053" y="6453022"/>
            <a:ext cx="14049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31DC6D62-9282-4243-8EAB-D2D9C9FD23C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477988" y="6453022"/>
            <a:ext cx="1808012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>
                <a:solidFill>
                  <a:schemeClr val="tx1"/>
                </a:solidFill>
              </a:rPr>
              <a:t>Perkins </a:t>
            </a:r>
            <a:r>
              <a:rPr lang="en-US" b="0" dirty="0" err="1" smtClean="0">
                <a:solidFill>
                  <a:schemeClr val="tx1"/>
                </a:solidFill>
              </a:rPr>
              <a:t>Coie</a:t>
            </a:r>
            <a:r>
              <a:rPr lang="en-US" b="0" dirty="0" smtClean="0">
                <a:solidFill>
                  <a:schemeClr val="tx1"/>
                </a:solidFill>
              </a:rPr>
              <a:t> LLP  </a:t>
            </a:r>
            <a:r>
              <a:rPr lang="en-US" b="1" dirty="0" smtClean="0">
                <a:solidFill>
                  <a:schemeClr val="bg2"/>
                </a:solidFill>
              </a:rPr>
              <a:t>|</a:t>
            </a:r>
            <a:r>
              <a:rPr lang="en-US" dirty="0" smtClean="0"/>
              <a:t>  PerkinsCoie.com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246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with graphic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86000"/>
            <a:ext cx="5715012" cy="2971806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28599" y="2285999"/>
            <a:ext cx="2871216" cy="2971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405" y="6484111"/>
            <a:ext cx="1143000" cy="160296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1053" y="6453022"/>
            <a:ext cx="14049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31DC6D62-9282-4243-8EAB-D2D9C9FD23C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3415093" y="2442145"/>
            <a:ext cx="5239049" cy="497059"/>
          </a:xfrm>
        </p:spPr>
        <p:txBody>
          <a:bodyPr lIns="91440" tIns="45720" rIns="91440" bIns="45720" anchor="t" anchorCtr="0">
            <a:noAutofit/>
          </a:bodyPr>
          <a:lstStyle>
            <a:lvl1pPr algn="l">
              <a:defRPr sz="34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15093" y="2979915"/>
            <a:ext cx="4466999" cy="3334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477988" y="6453022"/>
            <a:ext cx="1808012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>
                <a:solidFill>
                  <a:schemeClr val="tx1"/>
                </a:solidFill>
              </a:rPr>
              <a:t>Perkins </a:t>
            </a:r>
            <a:r>
              <a:rPr lang="en-US" b="0" dirty="0" err="1" smtClean="0">
                <a:solidFill>
                  <a:schemeClr val="tx1"/>
                </a:solidFill>
              </a:rPr>
              <a:t>Coie</a:t>
            </a:r>
            <a:r>
              <a:rPr lang="en-US" b="0" dirty="0" smtClean="0">
                <a:solidFill>
                  <a:schemeClr val="tx1"/>
                </a:solidFill>
              </a:rPr>
              <a:t> LLP  </a:t>
            </a:r>
            <a:r>
              <a:rPr lang="en-US" b="1" dirty="0" smtClean="0">
                <a:solidFill>
                  <a:schemeClr val="bg2"/>
                </a:solidFill>
              </a:rPr>
              <a:t>|</a:t>
            </a:r>
            <a:r>
              <a:rPr lang="en-US" dirty="0" smtClean="0"/>
              <a:t>  PerkinsCoie.com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15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79550"/>
            <a:ext cx="1143002" cy="4916434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1053" y="6453022"/>
            <a:ext cx="14049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31DC6D62-9282-4243-8EAB-D2D9C9FD23C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395095" y="6149975"/>
            <a:ext cx="7523480" cy="246063"/>
          </a:xfrm>
        </p:spPr>
        <p:txBody>
          <a:bodyPr anchor="b" anchorCtr="0"/>
          <a:lstStyle>
            <a:lvl1pPr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1412078" y="1558123"/>
            <a:ext cx="7506497" cy="448072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add subtitle (List Level 1)</a:t>
            </a:r>
          </a:p>
          <a:p>
            <a:pPr lvl="1"/>
            <a:r>
              <a:rPr lang="en-US" dirty="0" smtClean="0"/>
              <a:t>Bullets (LL2)</a:t>
            </a:r>
          </a:p>
          <a:p>
            <a:pPr lvl="2"/>
            <a:r>
              <a:rPr lang="en-US" dirty="0" smtClean="0"/>
              <a:t>Bullets (LL3)</a:t>
            </a:r>
          </a:p>
          <a:p>
            <a:pPr lvl="3"/>
            <a:r>
              <a:rPr lang="en-US" dirty="0" smtClean="0"/>
              <a:t>Bullets (LL4)</a:t>
            </a:r>
          </a:p>
          <a:p>
            <a:pPr lvl="4"/>
            <a:r>
              <a:rPr lang="en-US" dirty="0" smtClean="0"/>
              <a:t>Bullets (LL5)</a:t>
            </a:r>
          </a:p>
          <a:p>
            <a:pPr lvl="5"/>
            <a:r>
              <a:rPr lang="en-US" dirty="0" smtClean="0"/>
              <a:t>List Level 6 (Matches List Level 2 No Bullet)</a:t>
            </a:r>
          </a:p>
          <a:p>
            <a:pPr lvl="6"/>
            <a:r>
              <a:rPr lang="en-US" dirty="0" smtClean="0"/>
              <a:t>List Level 7 (Matches List Level 3 No Bullet)</a:t>
            </a:r>
          </a:p>
          <a:p>
            <a:pPr lvl="7"/>
            <a:r>
              <a:rPr lang="en-US" dirty="0" smtClean="0"/>
              <a:t>List Level 8 (Matches List Level 4 No Bullet)</a:t>
            </a:r>
          </a:p>
          <a:p>
            <a:pPr lvl="8"/>
            <a:r>
              <a:rPr lang="en-US" dirty="0" smtClean="0"/>
              <a:t>List Level 9 (Matches List Level 5 No Bullet)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79550"/>
            <a:ext cx="1143002" cy="4916434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1053" y="6453022"/>
            <a:ext cx="14049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31DC6D62-9282-4243-8EAB-D2D9C9FD23C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395095" y="6149975"/>
            <a:ext cx="7523480" cy="246063"/>
          </a:xfrm>
        </p:spPr>
        <p:txBody>
          <a:bodyPr anchor="b" anchorCtr="0"/>
          <a:lstStyle>
            <a:lvl1pPr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6230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1053" y="6453022"/>
            <a:ext cx="14049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31DC6D62-9282-4243-8EAB-D2D9C9FD23C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00049" y="6149975"/>
            <a:ext cx="8518525" cy="247650"/>
          </a:xfrm>
        </p:spPr>
        <p:txBody>
          <a:bodyPr anchor="b" anchorCtr="0"/>
          <a:lstStyle>
            <a:lvl1pPr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368616" y="1558123"/>
            <a:ext cx="8412480" cy="448072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add subtitle (List Level 1)</a:t>
            </a:r>
          </a:p>
          <a:p>
            <a:pPr lvl="1"/>
            <a:r>
              <a:rPr lang="en-US" dirty="0" smtClean="0"/>
              <a:t>Bullets (LL2)</a:t>
            </a:r>
          </a:p>
          <a:p>
            <a:pPr lvl="2"/>
            <a:r>
              <a:rPr lang="en-US" dirty="0" smtClean="0"/>
              <a:t>Bullets (LL3)</a:t>
            </a:r>
          </a:p>
          <a:p>
            <a:pPr lvl="3"/>
            <a:r>
              <a:rPr lang="en-US" dirty="0" smtClean="0"/>
              <a:t>Bullets (LL4)</a:t>
            </a:r>
          </a:p>
          <a:p>
            <a:pPr lvl="4"/>
            <a:r>
              <a:rPr lang="en-US" dirty="0" smtClean="0"/>
              <a:t>Bullets (LL5)</a:t>
            </a:r>
          </a:p>
          <a:p>
            <a:pPr lvl="5"/>
            <a:r>
              <a:rPr lang="en-US" dirty="0" smtClean="0"/>
              <a:t>List Level 6 (Matches List Level 2 No Bullet)</a:t>
            </a:r>
          </a:p>
          <a:p>
            <a:pPr lvl="6"/>
            <a:r>
              <a:rPr lang="en-US" dirty="0" smtClean="0"/>
              <a:t>List Level 7 (Matches List Level 3 No Bullet)</a:t>
            </a:r>
          </a:p>
          <a:p>
            <a:pPr lvl="7"/>
            <a:r>
              <a:rPr lang="en-US" dirty="0" smtClean="0"/>
              <a:t>List Level 8 (Matches List Level 4 No Bullet)</a:t>
            </a:r>
          </a:p>
          <a:p>
            <a:pPr lvl="8"/>
            <a:r>
              <a:rPr lang="en-US" dirty="0" smtClean="0"/>
              <a:t>List Level 9 (Matches List Level 5 No Bullet)</a:t>
            </a:r>
          </a:p>
        </p:txBody>
      </p:sp>
    </p:spTree>
    <p:extLst>
      <p:ext uri="{BB962C8B-B14F-4D97-AF65-F5344CB8AC3E}">
        <p14:creationId xmlns:p14="http://schemas.microsoft.com/office/powerpoint/2010/main" val="1575450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277066" y="3883024"/>
            <a:ext cx="4572000" cy="1588"/>
          </a:xfrm>
          <a:prstGeom prst="line">
            <a:avLst/>
          </a:prstGeom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1053" y="6453022"/>
            <a:ext cx="14049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31DC6D62-9282-4243-8EAB-D2D9C9FD23C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04621" y="6149975"/>
            <a:ext cx="8513953" cy="247650"/>
          </a:xfrm>
        </p:spPr>
        <p:txBody>
          <a:bodyPr anchor="b" anchorCtr="0"/>
          <a:lstStyle>
            <a:lvl1pPr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387985" y="1545273"/>
            <a:ext cx="3967164" cy="4493577"/>
          </a:xfrm>
        </p:spPr>
        <p:txBody>
          <a:bodyPr/>
          <a:lstStyle/>
          <a:p>
            <a:pPr lvl="0"/>
            <a:r>
              <a:rPr lang="en-US" dirty="0" smtClean="0"/>
              <a:t>Click to add subtitle (List Level 1)</a:t>
            </a:r>
          </a:p>
          <a:p>
            <a:pPr lvl="1"/>
            <a:r>
              <a:rPr lang="en-US" dirty="0" smtClean="0"/>
              <a:t>List Level 2 (Bullet 1)</a:t>
            </a:r>
          </a:p>
          <a:p>
            <a:pPr lvl="2"/>
            <a:r>
              <a:rPr lang="en-US" dirty="0" smtClean="0"/>
              <a:t>List Level 3 (Bullet 2)</a:t>
            </a:r>
          </a:p>
          <a:p>
            <a:pPr lvl="3"/>
            <a:r>
              <a:rPr lang="en-US" dirty="0" smtClean="0"/>
              <a:t>List Level 4 (Bullet 3)</a:t>
            </a:r>
          </a:p>
          <a:p>
            <a:pPr lvl="4"/>
            <a:r>
              <a:rPr lang="en-US" dirty="0" smtClean="0"/>
              <a:t>List Level 5 (Bullet 4)</a:t>
            </a:r>
          </a:p>
          <a:p>
            <a:pPr lvl="5"/>
            <a:r>
              <a:rPr lang="en-US" dirty="0" smtClean="0"/>
              <a:t>List Level 6 (Matches List Level 2 No Bullet)</a:t>
            </a:r>
          </a:p>
          <a:p>
            <a:pPr lvl="6"/>
            <a:r>
              <a:rPr lang="en-US" dirty="0" smtClean="0"/>
              <a:t>List Level 7 (Matches List Level 3 No Bullet)</a:t>
            </a:r>
          </a:p>
          <a:p>
            <a:pPr lvl="7"/>
            <a:r>
              <a:rPr lang="en-US" dirty="0" smtClean="0"/>
              <a:t>List Level 8 (Matches List Level 4 No Bullet)</a:t>
            </a:r>
          </a:p>
          <a:p>
            <a:pPr lvl="8"/>
            <a:r>
              <a:rPr lang="en-US" dirty="0" smtClean="0"/>
              <a:t>List Level 9 (Matches List Level 5 No Bullet)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4779961" y="1545273"/>
            <a:ext cx="3967164" cy="4493577"/>
          </a:xfrm>
        </p:spPr>
        <p:txBody>
          <a:bodyPr/>
          <a:lstStyle/>
          <a:p>
            <a:pPr lvl="0"/>
            <a:r>
              <a:rPr lang="en-US" dirty="0" smtClean="0"/>
              <a:t>Click to add subtitle (List Level 1)</a:t>
            </a:r>
          </a:p>
          <a:p>
            <a:pPr lvl="1"/>
            <a:r>
              <a:rPr lang="en-US" dirty="0" smtClean="0"/>
              <a:t>List Level 2 (Bullet 1)</a:t>
            </a:r>
          </a:p>
          <a:p>
            <a:pPr lvl="2"/>
            <a:r>
              <a:rPr lang="en-US" dirty="0" smtClean="0"/>
              <a:t>List Level 3 (Bullet 2)</a:t>
            </a:r>
          </a:p>
          <a:p>
            <a:pPr lvl="3"/>
            <a:r>
              <a:rPr lang="en-US" dirty="0" smtClean="0"/>
              <a:t>List Level 4 (Bullet 3)</a:t>
            </a:r>
          </a:p>
          <a:p>
            <a:pPr lvl="4"/>
            <a:r>
              <a:rPr lang="en-US" dirty="0" smtClean="0"/>
              <a:t>List Level 5 (Bullet 4)</a:t>
            </a:r>
          </a:p>
          <a:p>
            <a:pPr lvl="5"/>
            <a:r>
              <a:rPr lang="en-US" dirty="0" smtClean="0"/>
              <a:t>List Level 6 (Matches List Level 2 No Bullet)</a:t>
            </a:r>
          </a:p>
          <a:p>
            <a:pPr lvl="6"/>
            <a:r>
              <a:rPr lang="en-US" dirty="0" smtClean="0"/>
              <a:t>List Level 7 (Matches List Level 3 No Bullet)</a:t>
            </a:r>
          </a:p>
          <a:p>
            <a:pPr lvl="7"/>
            <a:r>
              <a:rPr lang="en-US" dirty="0" smtClean="0"/>
              <a:t>List Level 8 (Matches List Level 4 No Bullet)</a:t>
            </a:r>
          </a:p>
          <a:p>
            <a:pPr lvl="8"/>
            <a:r>
              <a:rPr lang="en-US" dirty="0" smtClean="0"/>
              <a:t>List Level 9 (Matches List Level 5 No Bullet)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883289" y="3886200"/>
            <a:ext cx="4572000" cy="1588"/>
          </a:xfrm>
          <a:prstGeom prst="line">
            <a:avLst/>
          </a:prstGeom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684380" y="3886200"/>
            <a:ext cx="4572000" cy="1588"/>
          </a:xfrm>
          <a:prstGeom prst="line">
            <a:avLst/>
          </a:prstGeom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1053" y="6453022"/>
            <a:ext cx="14049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31DC6D62-9282-4243-8EAB-D2D9C9FD23C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93192" y="6149975"/>
            <a:ext cx="8513953" cy="247650"/>
          </a:xfrm>
        </p:spPr>
        <p:txBody>
          <a:bodyPr anchor="b" anchorCtr="0"/>
          <a:lstStyle>
            <a:lvl1pPr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387985" y="1545273"/>
            <a:ext cx="2663825" cy="4493577"/>
          </a:xfrm>
        </p:spPr>
        <p:txBody>
          <a:bodyPr/>
          <a:lstStyle/>
          <a:p>
            <a:pPr lvl="0"/>
            <a:r>
              <a:rPr lang="en-US" dirty="0" smtClean="0"/>
              <a:t>Click to add subtitle (List Level 1)</a:t>
            </a:r>
          </a:p>
          <a:p>
            <a:pPr lvl="1"/>
            <a:r>
              <a:rPr lang="en-US" dirty="0" smtClean="0"/>
              <a:t>List Level 2 (Bullet 1)</a:t>
            </a:r>
          </a:p>
          <a:p>
            <a:pPr lvl="2"/>
            <a:r>
              <a:rPr lang="en-US" dirty="0" smtClean="0"/>
              <a:t>List Level 3 (Bullet 2)</a:t>
            </a:r>
          </a:p>
          <a:p>
            <a:pPr lvl="3"/>
            <a:r>
              <a:rPr lang="en-US" dirty="0" smtClean="0"/>
              <a:t>List Level 4 (Bullet 3)</a:t>
            </a:r>
          </a:p>
          <a:p>
            <a:pPr lvl="4"/>
            <a:r>
              <a:rPr lang="en-US" dirty="0" smtClean="0"/>
              <a:t>List Level 5 (Bullet 4)</a:t>
            </a:r>
          </a:p>
          <a:p>
            <a:pPr lvl="5"/>
            <a:r>
              <a:rPr lang="en-US" dirty="0" smtClean="0"/>
              <a:t>List Level 6 (Matches List Level 2 No Bullet)</a:t>
            </a:r>
          </a:p>
          <a:p>
            <a:pPr lvl="6"/>
            <a:r>
              <a:rPr lang="en-US" dirty="0" smtClean="0"/>
              <a:t>List Level 7 (Matches List Level 3 No Bullet)</a:t>
            </a:r>
          </a:p>
          <a:p>
            <a:pPr lvl="7"/>
            <a:r>
              <a:rPr lang="en-US" dirty="0" smtClean="0"/>
              <a:t>List Level 8 (Matches List Level 4 No Bullet)</a:t>
            </a:r>
          </a:p>
          <a:p>
            <a:pPr lvl="8"/>
            <a:r>
              <a:rPr lang="en-US" dirty="0" smtClean="0"/>
              <a:t>List Level 9 (Matches List Level 5 No Bullet)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3321368" y="1545273"/>
            <a:ext cx="2663825" cy="4493577"/>
          </a:xfrm>
        </p:spPr>
        <p:txBody>
          <a:bodyPr/>
          <a:lstStyle/>
          <a:p>
            <a:pPr lvl="0"/>
            <a:r>
              <a:rPr lang="en-US" dirty="0" smtClean="0"/>
              <a:t>Click to add subtitle (List Level 1)</a:t>
            </a:r>
          </a:p>
          <a:p>
            <a:pPr lvl="1"/>
            <a:r>
              <a:rPr lang="en-US" dirty="0" smtClean="0"/>
              <a:t>List Level 2 (Bullet 1)</a:t>
            </a:r>
          </a:p>
          <a:p>
            <a:pPr lvl="2"/>
            <a:r>
              <a:rPr lang="en-US" dirty="0" smtClean="0"/>
              <a:t>List Level 3 (Bullet 2)</a:t>
            </a:r>
          </a:p>
          <a:p>
            <a:pPr lvl="3"/>
            <a:r>
              <a:rPr lang="en-US" dirty="0" smtClean="0"/>
              <a:t>List Level 4 (Bullet 3)</a:t>
            </a:r>
          </a:p>
          <a:p>
            <a:pPr lvl="4"/>
            <a:r>
              <a:rPr lang="en-US" dirty="0" smtClean="0"/>
              <a:t>List Level 5 (Bullet 4)</a:t>
            </a:r>
          </a:p>
          <a:p>
            <a:pPr lvl="5"/>
            <a:r>
              <a:rPr lang="en-US" dirty="0" smtClean="0"/>
              <a:t>List Level 6 (Matches List Level 2 No Bullet)</a:t>
            </a:r>
          </a:p>
          <a:p>
            <a:pPr lvl="6"/>
            <a:r>
              <a:rPr lang="en-US" dirty="0" smtClean="0"/>
              <a:t>List Level 7 (Matches List Level 3 No Bullet)</a:t>
            </a:r>
          </a:p>
          <a:p>
            <a:pPr lvl="7"/>
            <a:r>
              <a:rPr lang="en-US" dirty="0" smtClean="0"/>
              <a:t>List Level 8 (Matches List Level 4 No Bullet)</a:t>
            </a:r>
          </a:p>
          <a:p>
            <a:pPr lvl="8"/>
            <a:r>
              <a:rPr lang="en-US" dirty="0" smtClean="0"/>
              <a:t>List Level 9 (Matches List Level 5 No Bullet)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6254750" y="1545273"/>
            <a:ext cx="2663825" cy="4493577"/>
          </a:xfrm>
        </p:spPr>
        <p:txBody>
          <a:bodyPr/>
          <a:lstStyle/>
          <a:p>
            <a:pPr lvl="0"/>
            <a:r>
              <a:rPr lang="en-US" dirty="0" smtClean="0"/>
              <a:t>Click to add subtitle (List Level 1)</a:t>
            </a:r>
          </a:p>
          <a:p>
            <a:pPr lvl="1"/>
            <a:r>
              <a:rPr lang="en-US" dirty="0" smtClean="0"/>
              <a:t>List Level 2 (Bullet 1)</a:t>
            </a:r>
          </a:p>
          <a:p>
            <a:pPr lvl="2"/>
            <a:r>
              <a:rPr lang="en-US" dirty="0" smtClean="0"/>
              <a:t>List Level 3 (Bullet 2)</a:t>
            </a:r>
          </a:p>
          <a:p>
            <a:pPr lvl="3"/>
            <a:r>
              <a:rPr lang="en-US" dirty="0" smtClean="0"/>
              <a:t>List Level 4 (Bullet 3)</a:t>
            </a:r>
          </a:p>
          <a:p>
            <a:pPr lvl="4"/>
            <a:r>
              <a:rPr lang="en-US" dirty="0" smtClean="0"/>
              <a:t>List Level 5 (Bullet 4)</a:t>
            </a:r>
          </a:p>
          <a:p>
            <a:pPr lvl="5"/>
            <a:r>
              <a:rPr lang="en-US" dirty="0" smtClean="0"/>
              <a:t>List Level 6 (Matches List Level 2 No Bullet)</a:t>
            </a:r>
          </a:p>
          <a:p>
            <a:pPr lvl="6"/>
            <a:r>
              <a:rPr lang="en-US" dirty="0" smtClean="0"/>
              <a:t>List Level 7 (Matches List Level 3 No Bullet)</a:t>
            </a:r>
          </a:p>
          <a:p>
            <a:pPr lvl="7"/>
            <a:r>
              <a:rPr lang="en-US" dirty="0" smtClean="0"/>
              <a:t>List Level 8 (Matches List Level 4 No Bullet)</a:t>
            </a:r>
          </a:p>
          <a:p>
            <a:pPr lvl="8"/>
            <a:r>
              <a:rPr lang="en-US" dirty="0" smtClean="0"/>
              <a:t>List Level 9 (Matches List Level 5 No Bullet)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32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 bwMode="ltGray">
          <a:xfrm>
            <a:off x="228600" y="228600"/>
            <a:ext cx="8686800" cy="1143000"/>
          </a:xfrm>
          <a:prstGeom prst="rect">
            <a:avLst/>
          </a:prstGeom>
          <a:solidFill>
            <a:srgbClr val="E8E6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778" y="566190"/>
            <a:ext cx="8189560" cy="46782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2513" y="1545905"/>
            <a:ext cx="7156061" cy="4595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add subtitle (List Level 1)</a:t>
            </a:r>
          </a:p>
          <a:p>
            <a:pPr lvl="1"/>
            <a:r>
              <a:rPr lang="en-US" dirty="0" smtClean="0"/>
              <a:t>List Level 2 (Bullet 1)</a:t>
            </a:r>
            <a:endParaRPr lang="en-US" dirty="0"/>
          </a:p>
          <a:p>
            <a:pPr lvl="2"/>
            <a:r>
              <a:rPr lang="en-US" dirty="0" smtClean="0"/>
              <a:t>List Level 3 (Bullet 2)</a:t>
            </a:r>
            <a:endParaRPr lang="en-US" dirty="0"/>
          </a:p>
          <a:p>
            <a:pPr lvl="3"/>
            <a:r>
              <a:rPr lang="en-US" dirty="0" smtClean="0"/>
              <a:t>List Level 4 (Bullet 3)</a:t>
            </a:r>
          </a:p>
          <a:p>
            <a:pPr lvl="4"/>
            <a:r>
              <a:rPr lang="en-US" dirty="0" smtClean="0"/>
              <a:t>List Level 5 (Bullet 4)</a:t>
            </a:r>
          </a:p>
          <a:p>
            <a:pPr lvl="5"/>
            <a:r>
              <a:rPr lang="en-US" dirty="0" smtClean="0"/>
              <a:t>List Level 6 (Matches List Level 2 No Bullet)</a:t>
            </a:r>
          </a:p>
          <a:p>
            <a:pPr lvl="6"/>
            <a:r>
              <a:rPr lang="en-US" dirty="0" smtClean="0"/>
              <a:t>List Level 7 (Matches List Level 3 No Bullet)</a:t>
            </a:r>
          </a:p>
          <a:p>
            <a:pPr lvl="7"/>
            <a:r>
              <a:rPr lang="en-US" dirty="0" smtClean="0"/>
              <a:t>List Level 8 (Matches List Level 4 No Bullet)</a:t>
            </a:r>
          </a:p>
          <a:p>
            <a:pPr lvl="8"/>
            <a:r>
              <a:rPr lang="en-US" dirty="0" smtClean="0"/>
              <a:t>List Level 9 (Matches List Level 5 No Bullet)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405" y="6484111"/>
            <a:ext cx="1143000" cy="160296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1053" y="6453022"/>
            <a:ext cx="14049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31DC6D62-9282-4243-8EAB-D2D9C9FD23C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4"/>
          <p:cNvSpPr txBox="1">
            <a:spLocks/>
          </p:cNvSpPr>
          <p:nvPr/>
        </p:nvSpPr>
        <p:spPr>
          <a:xfrm>
            <a:off x="477988" y="6453022"/>
            <a:ext cx="1808012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>
                <a:solidFill>
                  <a:schemeClr val="tx1"/>
                </a:solidFill>
              </a:rPr>
              <a:t>Perkins </a:t>
            </a:r>
            <a:r>
              <a:rPr lang="en-US" b="0" dirty="0" err="1" smtClean="0">
                <a:solidFill>
                  <a:schemeClr val="tx1"/>
                </a:solidFill>
              </a:rPr>
              <a:t>Coie</a:t>
            </a:r>
            <a:r>
              <a:rPr lang="en-US" b="0" dirty="0" smtClean="0">
                <a:solidFill>
                  <a:schemeClr val="tx1"/>
                </a:solidFill>
              </a:rPr>
              <a:t> LLP  </a:t>
            </a:r>
            <a:r>
              <a:rPr lang="en-US" b="1" dirty="0" smtClean="0">
                <a:solidFill>
                  <a:schemeClr val="bg2"/>
                </a:solidFill>
              </a:rPr>
              <a:t>|</a:t>
            </a:r>
            <a:r>
              <a:rPr lang="en-US" dirty="0" smtClean="0"/>
              <a:t>  PerkinsCoie.com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32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/>
        <a:buNone/>
        <a:defRPr sz="2800" kern="1200" baseline="0">
          <a:solidFill>
            <a:srgbClr val="D6001C"/>
          </a:solidFill>
          <a:latin typeface="+mj-lt"/>
          <a:ea typeface="+mn-ea"/>
          <a:cs typeface="+mn-cs"/>
        </a:defRPr>
      </a:lvl1pPr>
      <a:lvl2pPr marL="342900" indent="-34290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342900" algn="l" defTabSz="4572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342900" algn="l" defTabSz="4572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3429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457200" rtl="0" eaLnBrk="1" latinLnBrk="0" hangingPunct="1">
        <a:spcBef>
          <a:spcPts val="600"/>
        </a:spcBef>
        <a:buFont typeface="Arial"/>
        <a:buNone/>
        <a:defRPr sz="2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47663" indent="0" algn="l" defTabSz="457200" rtl="0" eaLnBrk="1" latinLnBrk="0" hangingPunct="1">
        <a:spcBef>
          <a:spcPts val="600"/>
        </a:spcBef>
        <a:buFont typeface="Arial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685800" indent="0" algn="l" defTabSz="457200" rtl="0" eaLnBrk="1" latinLnBrk="0" hangingPunct="1">
        <a:spcBef>
          <a:spcPts val="600"/>
        </a:spcBef>
        <a:buFont typeface="Arial"/>
        <a:buNone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028700" indent="0" algn="l" defTabSz="457200" rtl="0" eaLnBrk="1" latinLnBrk="0" hangingPunct="1">
        <a:spcBef>
          <a:spcPts val="6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189560" cy="1828800"/>
          </a:xfrm>
        </p:spPr>
        <p:txBody>
          <a:bodyPr/>
          <a:lstStyle/>
          <a:p>
            <a:pPr algn="ctr"/>
            <a:r>
              <a:rPr lang="en-US" sz="4000" dirty="0" smtClean="0">
                <a:latin typeface="Algerian" panose="04020705040A02060702" pitchFamily="82" charset="0"/>
              </a:rPr>
              <a:t>The Vanishing Civil Trial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Copperplate Gothic Bold" panose="020E0705020206020404" pitchFamily="34" charset="0"/>
              </a:rPr>
              <a:t/>
            </a:r>
            <a:br>
              <a:rPr lang="en-US" dirty="0" smtClean="0">
                <a:latin typeface="Copperplate Gothic Bold" panose="020E0705020206020404" pitchFamily="34" charset="0"/>
              </a:rPr>
            </a:br>
            <a:r>
              <a:rPr lang="en-US" dirty="0" smtClean="0">
                <a:latin typeface="Copperplate Gothic Bold" panose="020E0705020206020404" pitchFamily="34" charset="0"/>
              </a:rPr>
              <a:t>Team 6</a:t>
            </a:r>
            <a:endParaRPr lang="en-US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98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68616" y="990599"/>
            <a:ext cx="8412480" cy="5048251"/>
          </a:xfrm>
        </p:spPr>
        <p:txBody>
          <a:bodyPr/>
          <a:lstStyle/>
          <a:p>
            <a:r>
              <a:rPr lang="en-US" dirty="0" smtClean="0"/>
              <a:t>Founders were enamored with Jury Trial</a:t>
            </a:r>
          </a:p>
          <a:p>
            <a:pPr lvl="1"/>
            <a:endParaRPr lang="en-US" dirty="0" smtClean="0"/>
          </a:p>
          <a:p>
            <a:pPr lvl="2"/>
            <a:r>
              <a:rPr lang="en-US" dirty="0"/>
              <a:t>“The history of the present King of Great Britain is a history of repeated injuries . </a:t>
            </a:r>
            <a:r>
              <a:rPr lang="en-US" dirty="0" smtClean="0"/>
              <a:t>. . </a:t>
            </a:r>
            <a:r>
              <a:rPr lang="en-US" dirty="0"/>
              <a:t>[including] depriving us in many cases, of the benefits of Trial by Jury.”</a:t>
            </a:r>
          </a:p>
          <a:p>
            <a:pPr lvl="3"/>
            <a:r>
              <a:rPr lang="en-US" b="1" dirty="0" smtClean="0"/>
              <a:t>Declaration </a:t>
            </a:r>
            <a:r>
              <a:rPr lang="en-US" b="1" dirty="0"/>
              <a:t>of </a:t>
            </a:r>
            <a:r>
              <a:rPr lang="en-US" b="1" dirty="0" smtClean="0"/>
              <a:t>Independence</a:t>
            </a:r>
          </a:p>
          <a:p>
            <a:pPr lvl="3"/>
            <a:endParaRPr lang="en-US" b="1" dirty="0"/>
          </a:p>
          <a:p>
            <a:pPr lvl="2"/>
            <a:r>
              <a:rPr lang="en-US" dirty="0" smtClean="0"/>
              <a:t>“I consider [trial by jury] as the only anchor ever yet imagined by man, by which a government can be held to the principles of its constitution.”</a:t>
            </a:r>
          </a:p>
          <a:p>
            <a:pPr lvl="3"/>
            <a:r>
              <a:rPr lang="en-US" b="1" dirty="0" smtClean="0"/>
              <a:t>Thomas Jefferson</a:t>
            </a:r>
          </a:p>
          <a:p>
            <a:pPr lvl="3"/>
            <a:endParaRPr lang="en-US" b="1" dirty="0"/>
          </a:p>
          <a:p>
            <a:pPr marL="685800" lvl="3" indent="0">
              <a:buNone/>
            </a:pPr>
            <a:endParaRPr lang="en-US" b="1" dirty="0" smtClean="0"/>
          </a:p>
          <a:p>
            <a:pPr marL="685800" lvl="3" indent="0">
              <a:buNone/>
            </a:pPr>
            <a:endParaRPr lang="en-US" b="1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Jury Trial Enshrined in Bill of Rights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35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68616" y="990599"/>
            <a:ext cx="8412480" cy="5048251"/>
          </a:xfrm>
        </p:spPr>
        <p:txBody>
          <a:bodyPr/>
          <a:lstStyle/>
          <a:p>
            <a:r>
              <a:rPr lang="en-US" dirty="0" smtClean="0"/>
              <a:t>Founders were enamored with Jury Trial</a:t>
            </a:r>
          </a:p>
          <a:p>
            <a:pPr lvl="1"/>
            <a:endParaRPr lang="en-US" dirty="0" smtClean="0"/>
          </a:p>
          <a:p>
            <a:pPr lvl="2"/>
            <a:r>
              <a:rPr lang="en-US" dirty="0"/>
              <a:t>“The civil jury is a valuable safeguard to liberty.”</a:t>
            </a:r>
          </a:p>
          <a:p>
            <a:pPr lvl="3"/>
            <a:r>
              <a:rPr lang="en-US" b="1" dirty="0"/>
              <a:t>James Madison</a:t>
            </a:r>
          </a:p>
          <a:p>
            <a:pPr marL="342900" lvl="2" indent="0">
              <a:buNone/>
            </a:pPr>
            <a:endParaRPr lang="en-US" dirty="0"/>
          </a:p>
          <a:p>
            <a:pPr lvl="2"/>
            <a:r>
              <a:rPr lang="en-US" dirty="0" smtClean="0"/>
              <a:t>“In suits at common law, trial by jury in civil cases is as essential to secure the liberty of the people as any one of the pre-existent rights of nature.”</a:t>
            </a:r>
          </a:p>
          <a:p>
            <a:pPr lvl="3"/>
            <a:r>
              <a:rPr lang="en-US" b="1" dirty="0" smtClean="0"/>
              <a:t>James Madison</a:t>
            </a:r>
          </a:p>
          <a:p>
            <a:pPr lvl="3"/>
            <a:endParaRPr lang="en-US" b="1" dirty="0"/>
          </a:p>
          <a:p>
            <a:pPr marL="685800" lvl="3" indent="0">
              <a:buNone/>
            </a:pPr>
            <a:endParaRPr lang="en-US" b="1" dirty="0" smtClean="0"/>
          </a:p>
          <a:p>
            <a:pPr marL="685800" lvl="3" indent="0">
              <a:buNone/>
            </a:pPr>
            <a:endParaRPr lang="en-US" b="1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Jury Trial Enshrined in Bill of Rights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32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harryschenawolf.com/wp-content/uploads/2013/05/Continental-Troops-capture-British-gu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58686"/>
            <a:ext cx="53340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8"/>
          <p:cNvSpPr txBox="1">
            <a:spLocks/>
          </p:cNvSpPr>
          <p:nvPr/>
        </p:nvSpPr>
        <p:spPr>
          <a:xfrm>
            <a:off x="479778" y="228600"/>
            <a:ext cx="8189560" cy="9144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Development of Jury Trials: </a:t>
            </a:r>
            <a:br>
              <a:rPr lang="en-US" dirty="0" smtClean="0"/>
            </a:br>
            <a:r>
              <a:rPr lang="en-US" dirty="0" smtClean="0"/>
              <a:t>Anglo-American Tradition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35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68616" y="990599"/>
            <a:ext cx="8412480" cy="5048251"/>
          </a:xfrm>
        </p:spPr>
        <p:txBody>
          <a:bodyPr/>
          <a:lstStyle/>
          <a:p>
            <a:endParaRPr lang="en-US" dirty="0" smtClean="0"/>
          </a:p>
          <a:p>
            <a:r>
              <a:rPr lang="en-US" sz="3000" dirty="0" smtClean="0"/>
              <a:t>Civil Trials</a:t>
            </a:r>
          </a:p>
          <a:p>
            <a:endParaRPr lang="en-US" sz="1000" dirty="0" smtClean="0"/>
          </a:p>
          <a:p>
            <a:pPr lvl="1"/>
            <a:r>
              <a:rPr lang="en-US" sz="2800" dirty="0" smtClean="0">
                <a:latin typeface="Copperplate Gothic Bold" panose="020E0705020206020404" pitchFamily="34" charset="0"/>
              </a:rPr>
              <a:t>In Suits at common law, where the value in controversy shall exceed twenty dollars, the right of trial by jury shall be preserved . . . .</a:t>
            </a:r>
          </a:p>
          <a:p>
            <a:pPr marL="342900" lvl="2" indent="0">
              <a:buNone/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89560" cy="467820"/>
          </a:xfrm>
        </p:spPr>
        <p:txBody>
          <a:bodyPr/>
          <a:lstStyle/>
          <a:p>
            <a:r>
              <a:rPr lang="en-US" dirty="0" smtClean="0"/>
              <a:t>Seventh Amendment to U.S. Constitution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35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68616" y="1371600"/>
            <a:ext cx="8412480" cy="4667250"/>
          </a:xfrm>
        </p:spPr>
        <p:txBody>
          <a:bodyPr/>
          <a:lstStyle/>
          <a:p>
            <a:r>
              <a:rPr lang="en-US" dirty="0" smtClean="0"/>
              <a:t>Code-Pleading Era (1850 – 1938)</a:t>
            </a:r>
          </a:p>
          <a:p>
            <a:pPr lvl="1"/>
            <a:endParaRPr lang="en-US" sz="1200" dirty="0" smtClean="0"/>
          </a:p>
          <a:p>
            <a:pPr lvl="1"/>
            <a:r>
              <a:rPr lang="en-US" dirty="0" smtClean="0"/>
              <a:t>Lack of discovery at Common Law led to Code-Pleading-Era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Code Pleading attempted to merge law and equity, but failed to remedy problems with earlier trials </a:t>
            </a:r>
          </a:p>
          <a:p>
            <a:pPr lvl="2"/>
            <a:r>
              <a:rPr lang="en-US" dirty="0" smtClean="0"/>
              <a:t>Bringing suit still depended on ability to sufficiently plead causes of action prior to discovery</a:t>
            </a:r>
          </a:p>
          <a:p>
            <a:pPr lvl="3"/>
            <a:endParaRPr lang="en-US" dirty="0" smtClean="0"/>
          </a:p>
          <a:p>
            <a:pPr lvl="3"/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79778" y="228600"/>
            <a:ext cx="8189560" cy="914400"/>
          </a:xfrm>
        </p:spPr>
        <p:txBody>
          <a:bodyPr/>
          <a:lstStyle/>
          <a:p>
            <a:r>
              <a:rPr lang="en-US" dirty="0" smtClean="0"/>
              <a:t>Development of Jury Trials: </a:t>
            </a:r>
            <a:br>
              <a:rPr lang="en-US" dirty="0" smtClean="0"/>
            </a:br>
            <a:r>
              <a:rPr lang="en-US" dirty="0" smtClean="0"/>
              <a:t>Anglo-American Tradition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57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68616" y="1371600"/>
            <a:ext cx="8412480" cy="4667250"/>
          </a:xfrm>
        </p:spPr>
        <p:txBody>
          <a:bodyPr/>
          <a:lstStyle/>
          <a:p>
            <a:r>
              <a:rPr lang="en-US" dirty="0" smtClean="0"/>
              <a:t>Federal Rules of Civil Procedure (1938)</a:t>
            </a:r>
          </a:p>
          <a:p>
            <a:pPr marL="0" lvl="1" indent="0">
              <a:buNone/>
            </a:pPr>
            <a:endParaRPr lang="en-US" sz="1200" dirty="0" smtClean="0"/>
          </a:p>
          <a:p>
            <a:pPr lvl="1"/>
            <a:r>
              <a:rPr lang="en-US" dirty="0" err="1" smtClean="0"/>
              <a:t>FRCPs</a:t>
            </a:r>
            <a:r>
              <a:rPr lang="en-US" dirty="0" smtClean="0"/>
              <a:t> ushered in era of pre-trial discovery with minimal pleading phase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FRCPs</a:t>
            </a:r>
            <a:r>
              <a:rPr lang="en-US" dirty="0" smtClean="0"/>
              <a:t> did not intend to affect jury right</a:t>
            </a:r>
          </a:p>
          <a:p>
            <a:pPr lvl="2"/>
            <a:r>
              <a:rPr lang="en-US" dirty="0" err="1" smtClean="0"/>
              <a:t>FRCP</a:t>
            </a:r>
            <a:r>
              <a:rPr lang="en-US" dirty="0" smtClean="0"/>
              <a:t> 38(a): </a:t>
            </a:r>
          </a:p>
          <a:p>
            <a:pPr lvl="3"/>
            <a:r>
              <a:rPr lang="en-US" dirty="0" smtClean="0"/>
              <a:t>“The right of trial by jury as declared by the Seventh Amendment . . . is preserved to the parties inviolate.”</a:t>
            </a:r>
          </a:p>
          <a:p>
            <a:pPr lvl="3"/>
            <a:endParaRPr lang="en-US" dirty="0" smtClean="0"/>
          </a:p>
          <a:p>
            <a:pPr lvl="3"/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79778" y="228600"/>
            <a:ext cx="8189560" cy="914400"/>
          </a:xfrm>
        </p:spPr>
        <p:txBody>
          <a:bodyPr/>
          <a:lstStyle/>
          <a:p>
            <a:r>
              <a:rPr lang="en-US" dirty="0" smtClean="0"/>
              <a:t>Development of Jury Trials: </a:t>
            </a:r>
            <a:br>
              <a:rPr lang="en-US" dirty="0" smtClean="0"/>
            </a:br>
            <a:r>
              <a:rPr lang="en-US" dirty="0" smtClean="0"/>
              <a:t>Anglo-American Tradition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20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*</a:t>
            </a:r>
            <a:r>
              <a:rPr lang="en-US" dirty="0" smtClean="0"/>
              <a:t>John H. </a:t>
            </a:r>
            <a:r>
              <a:rPr lang="en-US" dirty="0" err="1" smtClean="0"/>
              <a:t>Langbein</a:t>
            </a:r>
            <a:r>
              <a:rPr lang="en-US" dirty="0" smtClean="0"/>
              <a:t>, </a:t>
            </a:r>
            <a:r>
              <a:rPr lang="en-US" i="1" dirty="0" smtClean="0"/>
              <a:t>The Disappearance of Civil Trial in the United States</a:t>
            </a:r>
            <a:r>
              <a:rPr lang="en-US" dirty="0" smtClean="0"/>
              <a:t>, 122 </a:t>
            </a:r>
            <a:r>
              <a:rPr lang="en-US" cap="small" dirty="0" smtClean="0"/>
              <a:t>Yale L. J. 522, 524 (2012).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68616" y="1371600"/>
            <a:ext cx="8412480" cy="4667250"/>
          </a:xfrm>
        </p:spPr>
        <p:txBody>
          <a:bodyPr/>
          <a:lstStyle/>
          <a:p>
            <a:pPr lvl="1"/>
            <a:endParaRPr lang="en-US" sz="600" dirty="0" smtClean="0"/>
          </a:p>
          <a:p>
            <a:pPr lvl="1"/>
            <a:r>
              <a:rPr lang="en-US" dirty="0" err="1" smtClean="0"/>
              <a:t>FRCPs</a:t>
            </a:r>
            <a:r>
              <a:rPr lang="en-US" dirty="0" smtClean="0"/>
              <a:t>, however, have impacted incidence of trials</a:t>
            </a:r>
          </a:p>
          <a:p>
            <a:pPr marL="342900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3"/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79778" y="228600"/>
            <a:ext cx="8189560" cy="914400"/>
          </a:xfrm>
        </p:spPr>
        <p:txBody>
          <a:bodyPr/>
          <a:lstStyle/>
          <a:p>
            <a:r>
              <a:rPr lang="en-US" dirty="0" smtClean="0"/>
              <a:t>Development of Jury Trials: </a:t>
            </a:r>
            <a:br>
              <a:rPr lang="en-US" dirty="0" smtClean="0"/>
            </a:br>
            <a:r>
              <a:rPr lang="en-US" dirty="0" smtClean="0"/>
              <a:t>Federal Rules of Civil Procedure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9449901"/>
              </p:ext>
            </p:extLst>
          </p:nvPr>
        </p:nvGraphicFramePr>
        <p:xfrm>
          <a:off x="1828800" y="2209800"/>
          <a:ext cx="49530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320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50" name="Picture 6" descr="statue-of-liberty-crying-291x278.jpeg (291×27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374887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26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68616" y="1524000"/>
            <a:ext cx="8412480" cy="4514850"/>
          </a:xfrm>
        </p:spPr>
        <p:txBody>
          <a:bodyPr/>
          <a:lstStyle/>
          <a:p>
            <a:r>
              <a:rPr lang="en-US" dirty="0" smtClean="0"/>
              <a:t>Primary Author Wanted </a:t>
            </a:r>
            <a:r>
              <a:rPr lang="en-US" dirty="0" err="1" smtClean="0"/>
              <a:t>FRCPs</a:t>
            </a:r>
            <a:r>
              <a:rPr lang="en-US" dirty="0" smtClean="0"/>
              <a:t> to Encourage Settlement</a:t>
            </a:r>
          </a:p>
          <a:p>
            <a:pPr lvl="1"/>
            <a:endParaRPr lang="en-US" sz="600" dirty="0" smtClean="0"/>
          </a:p>
          <a:p>
            <a:pPr lvl="1"/>
            <a:endParaRPr lang="en-US" sz="600" dirty="0" smtClean="0"/>
          </a:p>
          <a:p>
            <a:pPr lvl="1"/>
            <a:r>
              <a:rPr lang="en-US" dirty="0" smtClean="0"/>
              <a:t>“[O]</a:t>
            </a:r>
            <a:r>
              <a:rPr lang="en-US" dirty="0" err="1" smtClean="0"/>
              <a:t>ne</a:t>
            </a:r>
            <a:r>
              <a:rPr lang="en-US" dirty="0" smtClean="0"/>
              <a:t> of the greatest uses of judicial procedure is to bring parties to a point where they will seriously discuss settlement.”</a:t>
            </a:r>
          </a:p>
          <a:p>
            <a:pPr lvl="2"/>
            <a:r>
              <a:rPr lang="en-US" b="1" dirty="0" smtClean="0"/>
              <a:t>Edson Sunderland</a:t>
            </a:r>
          </a:p>
          <a:p>
            <a:pPr lvl="1"/>
            <a:endParaRPr lang="en-US" sz="6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79778" y="228600"/>
            <a:ext cx="8189560" cy="990600"/>
          </a:xfrm>
        </p:spPr>
        <p:txBody>
          <a:bodyPr/>
          <a:lstStyle/>
          <a:p>
            <a:r>
              <a:rPr lang="en-US" dirty="0" smtClean="0"/>
              <a:t>Development of Jury Trials: </a:t>
            </a:r>
            <a:br>
              <a:rPr lang="en-US" dirty="0" smtClean="0"/>
            </a:br>
            <a:r>
              <a:rPr lang="en-US" dirty="0" smtClean="0"/>
              <a:t>Federal Rules of Civil Procedure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35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68616" y="1524000"/>
            <a:ext cx="8412480" cy="4514850"/>
          </a:xfrm>
        </p:spPr>
        <p:txBody>
          <a:bodyPr/>
          <a:lstStyle/>
          <a:p>
            <a:r>
              <a:rPr lang="en-US" dirty="0" smtClean="0"/>
              <a:t>Primary Author Wanted </a:t>
            </a:r>
            <a:r>
              <a:rPr lang="en-US" dirty="0" err="1" smtClean="0"/>
              <a:t>FRCPs</a:t>
            </a:r>
            <a:r>
              <a:rPr lang="en-US" dirty="0" smtClean="0"/>
              <a:t> to Encourage Settlement</a:t>
            </a:r>
          </a:p>
          <a:p>
            <a:pPr lvl="1"/>
            <a:endParaRPr lang="en-US" sz="600" dirty="0" smtClean="0"/>
          </a:p>
          <a:p>
            <a:pPr lvl="1"/>
            <a:endParaRPr lang="en-US" sz="600" dirty="0" smtClean="0"/>
          </a:p>
          <a:p>
            <a:pPr lvl="1"/>
            <a:r>
              <a:rPr lang="en-US" dirty="0" smtClean="0"/>
              <a:t>“Many a case would be settled, to the advantage of the parties and to the relief of the court, if the true situation could be disclosed before the trial begins.”</a:t>
            </a:r>
            <a:endParaRPr lang="en-US" dirty="0"/>
          </a:p>
          <a:p>
            <a:pPr lvl="2"/>
            <a:r>
              <a:rPr lang="en-US" b="1" dirty="0"/>
              <a:t>Edson Sunderland</a:t>
            </a:r>
          </a:p>
          <a:p>
            <a:pPr lvl="2"/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79778" y="228600"/>
            <a:ext cx="8189560" cy="990600"/>
          </a:xfrm>
        </p:spPr>
        <p:txBody>
          <a:bodyPr/>
          <a:lstStyle/>
          <a:p>
            <a:r>
              <a:rPr lang="en-US" dirty="0"/>
              <a:t>Development of Jury </a:t>
            </a:r>
            <a:r>
              <a:rPr lang="en-US" dirty="0" smtClean="0"/>
              <a:t>Trials: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Federal Rules of Civil Procedure</a:t>
            </a:r>
          </a:p>
        </p:txBody>
      </p:sp>
    </p:spTree>
    <p:extLst>
      <p:ext uri="{BB962C8B-B14F-4D97-AF65-F5344CB8AC3E}">
        <p14:creationId xmlns:p14="http://schemas.microsoft.com/office/powerpoint/2010/main" val="378979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DC6D62-9282-4243-8EAB-D2D9C9FD23C5}" type="slidenum">
              <a:rPr lang="en-US" smtClean="0"/>
              <a:t>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8"/>
          <p:cNvSpPr txBox="1">
            <a:spLocks/>
          </p:cNvSpPr>
          <p:nvPr/>
        </p:nvSpPr>
        <p:spPr>
          <a:xfrm>
            <a:off x="609600" y="152400"/>
            <a:ext cx="8189560" cy="61722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latin typeface="Algerian" panose="04020705040A02060702" pitchFamily="82" charset="0"/>
              </a:rPr>
              <a:t>A panel Discussion</a:t>
            </a:r>
            <a:br>
              <a:rPr lang="en-US" sz="4000" dirty="0" smtClean="0">
                <a:latin typeface="Algerian" panose="04020705040A02060702" pitchFamily="82" charset="0"/>
              </a:rPr>
            </a:br>
            <a:r>
              <a:rPr lang="en-US" sz="4000" dirty="0" smtClean="0">
                <a:latin typeface="Algerian" panose="04020705040A02060702" pitchFamily="82" charset="0"/>
              </a:rPr>
              <a:t>With</a:t>
            </a:r>
          </a:p>
          <a:p>
            <a:pPr algn="ctr"/>
            <a:endParaRPr lang="en-US" sz="4000" dirty="0">
              <a:latin typeface="Algerian" panose="04020705040A02060702" pitchFamily="82" charset="0"/>
            </a:endParaRPr>
          </a:p>
          <a:p>
            <a:pPr algn="ctr"/>
            <a:r>
              <a:rPr lang="en-US" sz="4000" dirty="0" smtClean="0">
                <a:latin typeface="Algerian" panose="04020705040A02060702" pitchFamily="82" charset="0"/>
              </a:rPr>
              <a:t>Hon. John C. </a:t>
            </a:r>
            <a:r>
              <a:rPr lang="en-US" sz="4000" dirty="0" err="1" smtClean="0">
                <a:latin typeface="Algerian" panose="04020705040A02060702" pitchFamily="82" charset="0"/>
              </a:rPr>
              <a:t>Coughenour</a:t>
            </a:r>
            <a:r>
              <a:rPr lang="en-US" sz="4000" dirty="0" smtClean="0">
                <a:latin typeface="Algerian" panose="04020705040A02060702" pitchFamily="82" charset="0"/>
              </a:rPr>
              <a:t/>
            </a:r>
            <a:br>
              <a:rPr lang="en-US" sz="4000" dirty="0" smtClean="0">
                <a:latin typeface="Algerian" panose="04020705040A02060702" pitchFamily="82" charset="0"/>
              </a:rPr>
            </a:br>
            <a:r>
              <a:rPr lang="en-US" sz="4000" dirty="0" smtClean="0">
                <a:latin typeface="Algerian" panose="04020705040A02060702" pitchFamily="82" charset="0"/>
              </a:rPr>
              <a:t>Hon. Robert S. </a:t>
            </a:r>
            <a:r>
              <a:rPr lang="en-US" sz="4000" dirty="0" err="1" smtClean="0">
                <a:latin typeface="Algerian" panose="04020705040A02060702" pitchFamily="82" charset="0"/>
              </a:rPr>
              <a:t>Lasnik</a:t>
            </a:r>
            <a:r>
              <a:rPr lang="en-US" sz="4000" dirty="0" smtClean="0">
                <a:latin typeface="Algerian" panose="04020705040A02060702" pitchFamily="82" charset="0"/>
              </a:rPr>
              <a:t/>
            </a:r>
            <a:br>
              <a:rPr lang="en-US" sz="4000" dirty="0" smtClean="0">
                <a:latin typeface="Algerian" panose="04020705040A02060702" pitchFamily="82" charset="0"/>
              </a:rPr>
            </a:br>
            <a:r>
              <a:rPr lang="en-US" sz="4000" dirty="0" smtClean="0">
                <a:latin typeface="Algerian" panose="04020705040A02060702" pitchFamily="82" charset="0"/>
              </a:rPr>
              <a:t>Hon. James L. </a:t>
            </a:r>
            <a:r>
              <a:rPr lang="en-US" sz="4000" dirty="0" err="1" smtClean="0">
                <a:latin typeface="Algerian" panose="04020705040A02060702" pitchFamily="82" charset="0"/>
              </a:rPr>
              <a:t>Robart</a:t>
            </a:r>
            <a:r>
              <a:rPr lang="en-US" sz="4000" dirty="0" smtClean="0">
                <a:latin typeface="Algerian" panose="04020705040A02060702" pitchFamily="82" charset="0"/>
              </a:rPr>
              <a:t/>
            </a:r>
            <a:br>
              <a:rPr lang="en-US" sz="4000" dirty="0" smtClean="0">
                <a:latin typeface="Algerian" panose="04020705040A02060702" pitchFamily="82" charset="0"/>
              </a:rPr>
            </a:br>
            <a:r>
              <a:rPr lang="en-US" sz="4000" dirty="0" smtClean="0">
                <a:latin typeface="Algerian" panose="04020705040A02060702" pitchFamily="82" charset="0"/>
              </a:rPr>
              <a:t>Jerry A. Riedinger, Esq.</a:t>
            </a:r>
            <a:br>
              <a:rPr lang="en-US" sz="4000" dirty="0" smtClean="0">
                <a:latin typeface="Algerian" panose="04020705040A02060702" pitchFamily="82" charset="0"/>
              </a:rPr>
            </a:br>
            <a:r>
              <a:rPr lang="en-US" sz="4000" dirty="0" smtClean="0">
                <a:latin typeface="Algerian" panose="04020705040A02060702" pitchFamily="82" charset="0"/>
              </a:rPr>
              <a:t>Prof. Margaret Chon</a:t>
            </a:r>
            <a:endParaRPr lang="en-US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64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attorney testimoni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943" y="1458686"/>
            <a:ext cx="5590766" cy="372291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97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52400" y="5915026"/>
            <a:ext cx="8518525" cy="24765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609600" y="990600"/>
            <a:ext cx="3733800" cy="5048251"/>
          </a:xfrm>
        </p:spPr>
        <p:txBody>
          <a:bodyPr/>
          <a:lstStyle/>
          <a:p>
            <a:r>
              <a:rPr lang="en-US" dirty="0" smtClean="0"/>
              <a:t>Anglo-American</a:t>
            </a:r>
          </a:p>
          <a:p>
            <a:pPr lvl="1"/>
            <a:r>
              <a:rPr lang="en-US" dirty="0" smtClean="0"/>
              <a:t>Jury-based</a:t>
            </a:r>
          </a:p>
          <a:p>
            <a:pPr lvl="1"/>
            <a:endParaRPr lang="en-US" sz="600" dirty="0" smtClean="0"/>
          </a:p>
          <a:p>
            <a:pPr lvl="1"/>
            <a:r>
              <a:rPr lang="en-US" dirty="0" smtClean="0"/>
              <a:t>Pretrial/Trial Division</a:t>
            </a:r>
          </a:p>
          <a:p>
            <a:pPr lvl="2"/>
            <a:r>
              <a:rPr lang="en-US" sz="1800" dirty="0" smtClean="0">
                <a:solidFill>
                  <a:srgbClr val="414042"/>
                </a:solidFill>
              </a:rPr>
              <a:t>Meant to prevent surprise</a:t>
            </a:r>
            <a:endParaRPr lang="en-US" sz="1800" dirty="0">
              <a:solidFill>
                <a:srgbClr val="414042"/>
              </a:solidFill>
            </a:endParaRPr>
          </a:p>
          <a:p>
            <a:pPr lvl="1"/>
            <a:endParaRPr lang="en-US" sz="600" dirty="0" smtClean="0"/>
          </a:p>
          <a:p>
            <a:pPr lvl="1"/>
            <a:endParaRPr lang="en-US" sz="600" dirty="0" smtClean="0"/>
          </a:p>
          <a:p>
            <a:pPr lvl="1"/>
            <a:endParaRPr lang="en-US" sz="600" dirty="0"/>
          </a:p>
          <a:p>
            <a:pPr lvl="1"/>
            <a:endParaRPr lang="en-US" sz="600" dirty="0"/>
          </a:p>
          <a:p>
            <a:pPr marL="0" lvl="1" indent="0">
              <a:buNone/>
            </a:pPr>
            <a:endParaRPr lang="en-US" sz="800" dirty="0" smtClean="0"/>
          </a:p>
          <a:p>
            <a:pPr lvl="1"/>
            <a:r>
              <a:rPr lang="en-US" dirty="0" smtClean="0"/>
              <a:t>Concentrated and Continuous</a:t>
            </a:r>
          </a:p>
          <a:p>
            <a:pPr lvl="2"/>
            <a:r>
              <a:rPr lang="en-US" sz="1800" dirty="0" smtClean="0"/>
              <a:t>Jury management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Interlude – Different Trial Traditions</a:t>
            </a:r>
            <a:endParaRPr lang="en-US" dirty="0"/>
          </a:p>
        </p:txBody>
      </p:sp>
      <p:sp>
        <p:nvSpPr>
          <p:cNvPr id="5" name="Content Placeholder 10"/>
          <p:cNvSpPr txBox="1">
            <a:spLocks/>
          </p:cNvSpPr>
          <p:nvPr/>
        </p:nvSpPr>
        <p:spPr>
          <a:xfrm>
            <a:off x="4648200" y="990600"/>
            <a:ext cx="3898584" cy="5048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None/>
              <a:defRPr sz="2800" kern="1200" baseline="0">
                <a:solidFill>
                  <a:srgbClr val="D6001C"/>
                </a:solidFill>
                <a:latin typeface="+mj-lt"/>
                <a:ea typeface="+mn-ea"/>
                <a:cs typeface="+mn-cs"/>
              </a:defRPr>
            </a:lvl1pPr>
            <a:lvl2pPr marL="342900" indent="-3429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3429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-3429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34290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663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2870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Continental System</a:t>
            </a:r>
          </a:p>
          <a:p>
            <a:pPr lvl="1"/>
            <a:r>
              <a:rPr lang="en-US" dirty="0" smtClean="0"/>
              <a:t>Often no Jury</a:t>
            </a:r>
          </a:p>
          <a:p>
            <a:pPr lvl="1"/>
            <a:endParaRPr lang="en-US" sz="600" dirty="0" smtClean="0"/>
          </a:p>
          <a:p>
            <a:pPr lvl="1"/>
            <a:r>
              <a:rPr lang="en-US" dirty="0" smtClean="0"/>
              <a:t>No Pretrial/Trial Division</a:t>
            </a:r>
          </a:p>
          <a:p>
            <a:pPr lvl="2"/>
            <a:r>
              <a:rPr lang="en-US" sz="1800" dirty="0" smtClean="0">
                <a:solidFill>
                  <a:srgbClr val="414042"/>
                </a:solidFill>
              </a:rPr>
              <a:t>If surprise evidence, additional hearings ordered</a:t>
            </a:r>
          </a:p>
          <a:p>
            <a:pPr lvl="2"/>
            <a:endParaRPr lang="en-US" sz="600" dirty="0" smtClean="0"/>
          </a:p>
          <a:p>
            <a:pPr lvl="1"/>
            <a:r>
              <a:rPr lang="en-US" dirty="0" smtClean="0"/>
              <a:t>Discontinuous</a:t>
            </a:r>
          </a:p>
          <a:p>
            <a:pPr lvl="2"/>
            <a:r>
              <a:rPr lang="en-US" sz="1800" dirty="0" smtClean="0">
                <a:solidFill>
                  <a:srgbClr val="414042"/>
                </a:solidFill>
              </a:rPr>
              <a:t>Professional Judges decide </a:t>
            </a:r>
            <a:r>
              <a:rPr lang="en-US" sz="1800" dirty="0">
                <a:solidFill>
                  <a:srgbClr val="414042"/>
                </a:solidFill>
              </a:rPr>
              <a:t>c</a:t>
            </a:r>
            <a:r>
              <a:rPr lang="en-US" sz="1800" dirty="0" smtClean="0">
                <a:solidFill>
                  <a:srgbClr val="414042"/>
                </a:solidFill>
              </a:rPr>
              <a:t>ases</a:t>
            </a:r>
            <a:endParaRPr lang="en-US" sz="1800" dirty="0">
              <a:solidFill>
                <a:srgbClr val="414042"/>
              </a:solidFill>
            </a:endParaRP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926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52400" y="5915026"/>
            <a:ext cx="8518525" cy="24765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609600" y="990600"/>
            <a:ext cx="3898584" cy="5048251"/>
          </a:xfrm>
        </p:spPr>
        <p:txBody>
          <a:bodyPr/>
          <a:lstStyle/>
          <a:p>
            <a:r>
              <a:rPr lang="en-US" dirty="0" smtClean="0"/>
              <a:t>Anglo-American</a:t>
            </a:r>
          </a:p>
          <a:p>
            <a:pPr lvl="1"/>
            <a:endParaRPr lang="en-US" sz="600" dirty="0" smtClean="0"/>
          </a:p>
          <a:p>
            <a:pPr lvl="1"/>
            <a:r>
              <a:rPr lang="en-US" dirty="0" smtClean="0"/>
              <a:t>Oral Testimony</a:t>
            </a:r>
          </a:p>
          <a:p>
            <a:pPr lvl="2"/>
            <a:r>
              <a:rPr lang="en-US" sz="1800" dirty="0" smtClean="0"/>
              <a:t>Originally illiterate juries</a:t>
            </a:r>
          </a:p>
          <a:p>
            <a:pPr lvl="2"/>
            <a:r>
              <a:rPr lang="en-US" sz="1800" dirty="0" smtClean="0"/>
              <a:t>U.K. has largely abandoned</a:t>
            </a:r>
          </a:p>
          <a:p>
            <a:pPr marL="342900" lvl="2" indent="0">
              <a:buNone/>
            </a:pPr>
            <a:endParaRPr lang="en-US" sz="1800" dirty="0" smtClean="0"/>
          </a:p>
          <a:p>
            <a:pPr lvl="1"/>
            <a:r>
              <a:rPr lang="en-US" dirty="0" smtClean="0"/>
              <a:t>Public </a:t>
            </a:r>
          </a:p>
          <a:p>
            <a:pPr lvl="2"/>
            <a:r>
              <a:rPr lang="en-US" sz="1800" dirty="0" smtClean="0"/>
              <a:t>Deter false </a:t>
            </a:r>
            <a:r>
              <a:rPr lang="en-US" sz="1800" dirty="0"/>
              <a:t>t</a:t>
            </a:r>
            <a:r>
              <a:rPr lang="en-US" sz="1800" dirty="0" smtClean="0"/>
              <a:t>estimony</a:t>
            </a:r>
          </a:p>
          <a:p>
            <a:pPr lvl="2"/>
            <a:endParaRPr lang="en-US" sz="600" dirty="0"/>
          </a:p>
          <a:p>
            <a:pPr lvl="1"/>
            <a:r>
              <a:rPr lang="en-US" dirty="0" smtClean="0"/>
              <a:t>Partisan Presentation</a:t>
            </a:r>
            <a:endParaRPr lang="en-US" dirty="0"/>
          </a:p>
          <a:p>
            <a:pPr lvl="2"/>
            <a:r>
              <a:rPr lang="en-US" sz="1800" dirty="0" smtClean="0"/>
              <a:t>Cross-examination </a:t>
            </a:r>
            <a:r>
              <a:rPr lang="en-US" sz="1800" dirty="0"/>
              <a:t>k</a:t>
            </a:r>
            <a:r>
              <a:rPr lang="en-US" sz="1800" dirty="0" smtClean="0"/>
              <a:t>ey</a:t>
            </a:r>
            <a:endParaRPr lang="en-US" sz="18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Interlude – Different Trial Traditions</a:t>
            </a:r>
            <a:endParaRPr lang="en-US" dirty="0"/>
          </a:p>
        </p:txBody>
      </p:sp>
      <p:sp>
        <p:nvSpPr>
          <p:cNvPr id="5" name="Content Placeholder 10"/>
          <p:cNvSpPr txBox="1">
            <a:spLocks/>
          </p:cNvSpPr>
          <p:nvPr/>
        </p:nvSpPr>
        <p:spPr>
          <a:xfrm>
            <a:off x="4648200" y="990600"/>
            <a:ext cx="3898584" cy="5048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None/>
              <a:defRPr sz="2800" kern="1200" baseline="0">
                <a:solidFill>
                  <a:srgbClr val="D6001C"/>
                </a:solidFill>
                <a:latin typeface="+mj-lt"/>
                <a:ea typeface="+mn-ea"/>
                <a:cs typeface="+mn-cs"/>
              </a:defRPr>
            </a:lvl1pPr>
            <a:lvl2pPr marL="342900" indent="-3429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3429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-3429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34290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663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2870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Continental System</a:t>
            </a:r>
          </a:p>
          <a:p>
            <a:pPr lvl="1"/>
            <a:endParaRPr lang="en-US" sz="600" dirty="0" smtClean="0"/>
          </a:p>
          <a:p>
            <a:pPr lvl="1"/>
            <a:r>
              <a:rPr lang="en-US" dirty="0" smtClean="0"/>
              <a:t>Documentary Evidence Largely</a:t>
            </a:r>
          </a:p>
          <a:p>
            <a:pPr lvl="1"/>
            <a:endParaRPr lang="en-US" sz="600" dirty="0"/>
          </a:p>
          <a:p>
            <a:pPr lvl="1"/>
            <a:endParaRPr lang="en-US" sz="600" dirty="0" smtClean="0"/>
          </a:p>
          <a:p>
            <a:pPr lvl="1"/>
            <a:endParaRPr lang="en-US" sz="1400" dirty="0"/>
          </a:p>
          <a:p>
            <a:pPr lvl="1"/>
            <a:r>
              <a:rPr lang="en-US" dirty="0"/>
              <a:t>Private</a:t>
            </a:r>
          </a:p>
          <a:p>
            <a:pPr lvl="1"/>
            <a:endParaRPr lang="en-US" sz="3000" dirty="0" smtClean="0"/>
          </a:p>
          <a:p>
            <a:pPr lvl="1"/>
            <a:r>
              <a:rPr lang="en-US" dirty="0"/>
              <a:t>Judge investigate </a:t>
            </a:r>
            <a:r>
              <a:rPr lang="en-US" dirty="0" smtClean="0"/>
              <a:t>facts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37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52400" y="5915026"/>
            <a:ext cx="8518525" cy="24765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609600" y="990600"/>
            <a:ext cx="7772400" cy="504825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Ultimate Dispute Resolution Mechanism</a:t>
            </a:r>
            <a:endParaRPr lang="en-US" sz="600" dirty="0" smtClean="0"/>
          </a:p>
          <a:p>
            <a:pPr lvl="2"/>
            <a:r>
              <a:rPr lang="en-US" dirty="0" smtClean="0"/>
              <a:t>Resolution of Close Cases of Disputed Facts</a:t>
            </a:r>
          </a:p>
          <a:p>
            <a:pPr lvl="2"/>
            <a:r>
              <a:rPr lang="en-US" dirty="0" smtClean="0"/>
              <a:t>Necessary to give potency to </a:t>
            </a:r>
            <a:r>
              <a:rPr lang="en-US" dirty="0" err="1" smtClean="0"/>
              <a:t>ADR</a:t>
            </a:r>
            <a:r>
              <a:rPr lang="en-US" dirty="0" smtClean="0"/>
              <a:t> and Settlement</a:t>
            </a:r>
            <a:endParaRPr lang="en-US" sz="1800" dirty="0" smtClean="0"/>
          </a:p>
          <a:p>
            <a:pPr lvl="2"/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Citizen Involvement in Government</a:t>
            </a:r>
            <a:endParaRPr lang="en-US" sz="600" dirty="0"/>
          </a:p>
          <a:p>
            <a:pPr lvl="2"/>
            <a:r>
              <a:rPr lang="en-US" dirty="0" smtClean="0"/>
              <a:t>Besides voting, most likely way average citizen will  “directly” participate in Gov’t</a:t>
            </a:r>
          </a:p>
          <a:p>
            <a:pPr lvl="2"/>
            <a:r>
              <a:rPr lang="en-US" dirty="0" smtClean="0"/>
              <a:t>Check on Gov’t Power</a:t>
            </a:r>
          </a:p>
          <a:p>
            <a:pPr lvl="2"/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Development of Law</a:t>
            </a:r>
            <a:endParaRPr lang="en-US" sz="6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Interlude – Justifications for Trials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2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68616" y="1447800"/>
            <a:ext cx="8412480" cy="4591050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Although jury trials declined after adoption of the </a:t>
            </a:r>
            <a:r>
              <a:rPr lang="en-US" dirty="0" err="1" smtClean="0"/>
              <a:t>FRCPs</a:t>
            </a:r>
            <a:r>
              <a:rPr lang="en-US" dirty="0" smtClean="0"/>
              <a:t>, the situation is more complex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79778" y="228600"/>
            <a:ext cx="8189560" cy="990600"/>
          </a:xfrm>
        </p:spPr>
        <p:txBody>
          <a:bodyPr/>
          <a:lstStyle/>
          <a:p>
            <a:r>
              <a:rPr lang="en-US" dirty="0" smtClean="0"/>
              <a:t>Federal Rules:</a:t>
            </a:r>
            <a:br>
              <a:rPr lang="en-US" dirty="0" smtClean="0"/>
            </a:br>
            <a:r>
              <a:rPr lang="en-US" dirty="0" smtClean="0"/>
              <a:t>Not The Whole 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86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Trials – 1962 to 2013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0440422"/>
              </p:ext>
            </p:extLst>
          </p:nvPr>
        </p:nvGraphicFramePr>
        <p:xfrm>
          <a:off x="609600" y="838200"/>
          <a:ext cx="790575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535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Jury Trials – 1962 to 2013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6340788"/>
              </p:ext>
            </p:extLst>
          </p:nvPr>
        </p:nvGraphicFramePr>
        <p:xfrm>
          <a:off x="838200" y="914400"/>
          <a:ext cx="744855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184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Trial Rate – 1962 to 2013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4268565"/>
              </p:ext>
            </p:extLst>
          </p:nvPr>
        </p:nvGraphicFramePr>
        <p:xfrm>
          <a:off x="685800" y="838200"/>
          <a:ext cx="7848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184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Jury Trial Rate – 1962 to 2013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0333435"/>
              </p:ext>
            </p:extLst>
          </p:nvPr>
        </p:nvGraphicFramePr>
        <p:xfrm>
          <a:off x="533400" y="838200"/>
          <a:ext cx="8001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905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Trials Per Judgeship – 1962 to 2013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934730"/>
              </p:ext>
            </p:extLst>
          </p:nvPr>
        </p:nvGraphicFramePr>
        <p:xfrm>
          <a:off x="609600" y="838200"/>
          <a:ext cx="7848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184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68616" y="990599"/>
            <a:ext cx="8412480" cy="2438401"/>
          </a:xfrm>
        </p:spPr>
        <p:txBody>
          <a:bodyPr/>
          <a:lstStyle/>
          <a:p>
            <a:r>
              <a:rPr lang="en-US" dirty="0" smtClean="0"/>
              <a:t>Kings oppressed Noblemen and often ruled with iron-fisted cruelty and capriciousness.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beginning…</a:t>
            </a:r>
            <a:endParaRPr lang="en-US" dirty="0"/>
          </a:p>
        </p:txBody>
      </p:sp>
      <p:pic>
        <p:nvPicPr>
          <p:cNvPr id="2050" name="Picture 2" descr="http://deremilitari.org/wp-content/uploads/2014/07/mounted-medieval-knights-in-battle-in-ken-wel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5562600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35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Jury Trials Per Judgeship – 1962 to 2013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985310"/>
              </p:ext>
            </p:extLst>
          </p:nvPr>
        </p:nvGraphicFramePr>
        <p:xfrm>
          <a:off x="609600" y="762000"/>
          <a:ext cx="8001000" cy="5324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358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Trials per Capita (Mil.)  – 1962 to 2013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3662674"/>
              </p:ext>
            </p:extLst>
          </p:nvPr>
        </p:nvGraphicFramePr>
        <p:xfrm>
          <a:off x="609600" y="914400"/>
          <a:ext cx="7848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184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Jury Trials per Capita (Mil.)  – 1962 to 2013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606272"/>
              </p:ext>
            </p:extLst>
          </p:nvPr>
        </p:nvGraphicFramePr>
        <p:xfrm>
          <a:off x="533400" y="762000"/>
          <a:ext cx="80772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359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68616" y="990599"/>
            <a:ext cx="8412480" cy="5048251"/>
          </a:xfrm>
        </p:spPr>
        <p:txBody>
          <a:bodyPr/>
          <a:lstStyle/>
          <a:p>
            <a:r>
              <a:rPr lang="en-US" dirty="0" smtClean="0"/>
              <a:t>From 1962 to mid-1980s:</a:t>
            </a:r>
          </a:p>
          <a:p>
            <a:pPr lvl="1"/>
            <a:r>
              <a:rPr lang="en-US" dirty="0" smtClean="0"/>
              <a:t>Increase in trial rate when compared to population growth</a:t>
            </a:r>
          </a:p>
          <a:p>
            <a:pPr marL="342900" lvl="2" indent="0">
              <a:buNone/>
            </a:pPr>
            <a:r>
              <a:rPr lang="en-US" dirty="0" smtClean="0"/>
              <a:t>	           BUT</a:t>
            </a:r>
          </a:p>
          <a:p>
            <a:pPr lvl="1"/>
            <a:r>
              <a:rPr lang="en-US" dirty="0" smtClean="0"/>
              <a:t>Decrease in trial rate when compared to civil dispositions</a:t>
            </a:r>
          </a:p>
          <a:p>
            <a:endParaRPr lang="en-US" sz="1000" dirty="0" smtClean="0"/>
          </a:p>
          <a:p>
            <a:r>
              <a:rPr lang="en-US" dirty="0" smtClean="0"/>
              <a:t>Reason?</a:t>
            </a:r>
            <a:endParaRPr lang="en-US" dirty="0"/>
          </a:p>
          <a:p>
            <a:pPr lvl="1"/>
            <a:r>
              <a:rPr lang="en-US" dirty="0" smtClean="0"/>
              <a:t>Total litigation increased at a vastly faster rate than population growth</a:t>
            </a:r>
          </a:p>
          <a:p>
            <a:pPr lvl="2"/>
            <a:r>
              <a:rPr lang="en-US" dirty="0" smtClean="0"/>
              <a:t>1970s and 1980s consumer and civil rights lawsuits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Observation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35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Trials per Billion $ Real GDP (2005 US $)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6137203"/>
              </p:ext>
            </p:extLst>
          </p:nvPr>
        </p:nvGraphicFramePr>
        <p:xfrm>
          <a:off x="609600" y="838200"/>
          <a:ext cx="79248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184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68616" y="990599"/>
            <a:ext cx="8412480" cy="5048251"/>
          </a:xfrm>
        </p:spPr>
        <p:txBody>
          <a:bodyPr/>
          <a:lstStyle/>
          <a:p>
            <a:r>
              <a:rPr lang="en-US" dirty="0" err="1" smtClean="0"/>
              <a:t>FRCPs</a:t>
            </a:r>
            <a:r>
              <a:rPr lang="en-US" dirty="0" smtClean="0"/>
              <a:t> Did Have Major Effect in Trial Rate</a:t>
            </a:r>
          </a:p>
          <a:p>
            <a:pPr lvl="2"/>
            <a:r>
              <a:rPr lang="en-US" sz="2200" dirty="0" smtClean="0"/>
              <a:t>Increased opportunity for settlement</a:t>
            </a:r>
          </a:p>
          <a:p>
            <a:pPr lvl="2"/>
            <a:r>
              <a:rPr lang="en-US" sz="2200" dirty="0" smtClean="0"/>
              <a:t>Increased cost (expansive pretrial discovery)</a:t>
            </a:r>
            <a:endParaRPr lang="en-US" sz="800" dirty="0" smtClean="0"/>
          </a:p>
          <a:p>
            <a:endParaRPr lang="en-US" dirty="0" smtClean="0"/>
          </a:p>
          <a:p>
            <a:r>
              <a:rPr lang="en-US" dirty="0" smtClean="0"/>
              <a:t>Trial Rate in 1970-80s due to Consumer Protection and Civil Rights Lawsuits</a:t>
            </a:r>
          </a:p>
          <a:p>
            <a:endParaRPr lang="en-US" sz="1000" dirty="0"/>
          </a:p>
          <a:p>
            <a:endParaRPr lang="en-US" sz="1000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48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68616" y="990599"/>
            <a:ext cx="8412480" cy="5048251"/>
          </a:xfrm>
        </p:spPr>
        <p:txBody>
          <a:bodyPr/>
          <a:lstStyle/>
          <a:p>
            <a:r>
              <a:rPr lang="en-US" dirty="0" smtClean="0"/>
              <a:t>Decrease </a:t>
            </a:r>
            <a:r>
              <a:rPr lang="en-US" dirty="0"/>
              <a:t>in Trials and Trials Rates </a:t>
            </a:r>
            <a:r>
              <a:rPr lang="en-US" dirty="0" smtClean="0"/>
              <a:t>After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Mid-1980s </a:t>
            </a:r>
            <a:r>
              <a:rPr lang="en-US" dirty="0"/>
              <a:t>Likely Due to:</a:t>
            </a:r>
          </a:p>
          <a:p>
            <a:pPr lvl="2"/>
            <a:r>
              <a:rPr lang="en-US" sz="2200" dirty="0"/>
              <a:t>Increased case management</a:t>
            </a:r>
          </a:p>
          <a:p>
            <a:pPr lvl="3"/>
            <a:r>
              <a:rPr lang="en-US" sz="2000" dirty="0"/>
              <a:t>“Individual” case assignment (late 1960s</a:t>
            </a:r>
            <a:r>
              <a:rPr lang="en-US" sz="2000" dirty="0" smtClean="0"/>
              <a:t>)</a:t>
            </a:r>
          </a:p>
          <a:p>
            <a:pPr marL="685800" lvl="3" indent="0">
              <a:buNone/>
            </a:pPr>
            <a:endParaRPr lang="en-US" sz="2000" dirty="0"/>
          </a:p>
          <a:p>
            <a:pPr lvl="2"/>
            <a:r>
              <a:rPr lang="en-US" sz="2200" dirty="0" smtClean="0"/>
              <a:t>Summary Judgment Liberalized</a:t>
            </a:r>
          </a:p>
          <a:p>
            <a:pPr lvl="3"/>
            <a:r>
              <a:rPr lang="en-US" sz="2000" dirty="0" err="1" smtClean="0"/>
              <a:t>Celotex</a:t>
            </a:r>
            <a:r>
              <a:rPr lang="en-US" sz="2000" dirty="0" smtClean="0"/>
              <a:t> – Anderson – Matsushita (1986)</a:t>
            </a:r>
          </a:p>
          <a:p>
            <a:pPr marL="685800" lvl="3" indent="0">
              <a:buNone/>
            </a:pPr>
            <a:endParaRPr lang="en-US" sz="2000" dirty="0" smtClean="0"/>
          </a:p>
          <a:p>
            <a:pPr lvl="2"/>
            <a:r>
              <a:rPr lang="en-US" sz="2200" dirty="0" smtClean="0"/>
              <a:t>Legislation </a:t>
            </a:r>
            <a:r>
              <a:rPr lang="en-US" sz="2200" dirty="0"/>
              <a:t>requiring each district court to implement </a:t>
            </a:r>
            <a:r>
              <a:rPr lang="en-US" sz="2200" dirty="0" err="1"/>
              <a:t>ADR</a:t>
            </a:r>
            <a:r>
              <a:rPr lang="en-US" sz="2200" dirty="0"/>
              <a:t> </a:t>
            </a:r>
            <a:r>
              <a:rPr lang="en-US" sz="2200" dirty="0" smtClean="0"/>
              <a:t>program</a:t>
            </a:r>
          </a:p>
          <a:p>
            <a:pPr lvl="3"/>
            <a:r>
              <a:rPr lang="en-US" sz="2000" dirty="0" smtClean="0"/>
              <a:t>Alternative Dispute Resolution Act of 1998</a:t>
            </a:r>
            <a:endParaRPr lang="en-US" sz="2000" dirty="0"/>
          </a:p>
          <a:p>
            <a:endParaRPr lang="en-US" sz="1000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92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189560" cy="1828800"/>
          </a:xfrm>
        </p:spPr>
        <p:txBody>
          <a:bodyPr/>
          <a:lstStyle/>
          <a:p>
            <a:pPr algn="ctr"/>
            <a:r>
              <a:rPr lang="en-US" sz="4000" dirty="0" smtClean="0"/>
              <a:t>IP Trial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51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Trials – 1962 to 2013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4354101"/>
              </p:ext>
            </p:extLst>
          </p:nvPr>
        </p:nvGraphicFramePr>
        <p:xfrm>
          <a:off x="685800" y="838200"/>
          <a:ext cx="8001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021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Jury Trials – 1962 to 2013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3316053"/>
              </p:ext>
            </p:extLst>
          </p:nvPr>
        </p:nvGraphicFramePr>
        <p:xfrm>
          <a:off x="609600" y="914400"/>
          <a:ext cx="8077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034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DC6D62-9282-4243-8EAB-D2D9C9FD23C5}" type="slidenum">
              <a:rPr lang="en-US" smtClean="0"/>
              <a:t>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68616" y="762001"/>
            <a:ext cx="8412480" cy="533399"/>
          </a:xfrm>
        </p:spPr>
        <p:txBody>
          <a:bodyPr/>
          <a:lstStyle/>
          <a:p>
            <a:r>
              <a:rPr lang="en-US" dirty="0" smtClean="0"/>
              <a:t>“Civil” trials were not so civil…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beginning…</a:t>
            </a:r>
            <a:endParaRPr lang="en-US" dirty="0"/>
          </a:p>
        </p:txBody>
      </p:sp>
      <p:pic>
        <p:nvPicPr>
          <p:cNvPr id="4100" name="Picture 4" descr="http://upload.wikimedia.org/wikipedia/commons/e/e7/Gerichtskampf_ma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06286"/>
            <a:ext cx="6629400" cy="498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43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Trademark Trials – 1962 to 2013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201301"/>
              </p:ext>
            </p:extLst>
          </p:nvPr>
        </p:nvGraphicFramePr>
        <p:xfrm>
          <a:off x="609600" y="762000"/>
          <a:ext cx="8153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017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Trademark Jury Trials – 1962 to 2013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8791468"/>
              </p:ext>
            </p:extLst>
          </p:nvPr>
        </p:nvGraphicFramePr>
        <p:xfrm>
          <a:off x="609600" y="762000"/>
          <a:ext cx="8001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477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 Trials – 1962 to 2013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536564"/>
              </p:ext>
            </p:extLst>
          </p:nvPr>
        </p:nvGraphicFramePr>
        <p:xfrm>
          <a:off x="533400" y="762000"/>
          <a:ext cx="8153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894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 Jury Trials – 1962 to 2013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7239506"/>
              </p:ext>
            </p:extLst>
          </p:nvPr>
        </p:nvGraphicFramePr>
        <p:xfrm>
          <a:off x="533400" y="762000"/>
          <a:ext cx="8077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985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IP Trials – 1962 to 2013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9454387"/>
              </p:ext>
            </p:extLst>
          </p:nvPr>
        </p:nvGraphicFramePr>
        <p:xfrm>
          <a:off x="609600" y="762000"/>
          <a:ext cx="8077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725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IP Jury Trials – 1962 to 2013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4306760"/>
              </p:ext>
            </p:extLst>
          </p:nvPr>
        </p:nvGraphicFramePr>
        <p:xfrm>
          <a:off x="533400" y="838200"/>
          <a:ext cx="8153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860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Trial Rate – 1962 to 2013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9897573"/>
              </p:ext>
            </p:extLst>
          </p:nvPr>
        </p:nvGraphicFramePr>
        <p:xfrm>
          <a:off x="685800" y="838200"/>
          <a:ext cx="7848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69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Trials Per Judgeship – 1962 to 2013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3628222"/>
              </p:ext>
            </p:extLst>
          </p:nvPr>
        </p:nvGraphicFramePr>
        <p:xfrm>
          <a:off x="609600" y="838200"/>
          <a:ext cx="7924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703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68616" y="990599"/>
            <a:ext cx="8412480" cy="5048251"/>
          </a:xfrm>
        </p:spPr>
        <p:txBody>
          <a:bodyPr/>
          <a:lstStyle/>
          <a:p>
            <a:r>
              <a:rPr lang="en-US" dirty="0" smtClean="0"/>
              <a:t>Most Federal Judges Are Likely Not Conducting </a:t>
            </a:r>
            <a:br>
              <a:rPr lang="en-US" dirty="0" smtClean="0"/>
            </a:br>
            <a:r>
              <a:rPr lang="en-US" dirty="0" smtClean="0"/>
              <a:t>At Least One IP Trial On Annual Basis:</a:t>
            </a:r>
          </a:p>
          <a:p>
            <a:pPr lvl="1"/>
            <a:r>
              <a:rPr lang="en-US" dirty="0" smtClean="0"/>
              <a:t>Patent Cases Dominate</a:t>
            </a:r>
          </a:p>
          <a:p>
            <a:pPr lvl="1"/>
            <a:r>
              <a:rPr lang="en-US" dirty="0" smtClean="0"/>
              <a:t>Select Few Courts Hear Majority of Patent Trials</a:t>
            </a:r>
          </a:p>
          <a:p>
            <a:pPr lvl="2"/>
            <a:r>
              <a:rPr lang="en-US" dirty="0" err="1" smtClean="0"/>
              <a:t>E.D</a:t>
            </a:r>
            <a:r>
              <a:rPr lang="en-US" dirty="0" smtClean="0"/>
              <a:t>. Tex.</a:t>
            </a:r>
          </a:p>
          <a:p>
            <a:pPr lvl="2"/>
            <a:r>
              <a:rPr lang="en-US" dirty="0" smtClean="0"/>
              <a:t>D. Del.</a:t>
            </a:r>
          </a:p>
          <a:p>
            <a:pPr lvl="2"/>
            <a:r>
              <a:rPr lang="en-US" dirty="0" smtClean="0"/>
              <a:t>N.D. Cal.</a:t>
            </a:r>
          </a:p>
          <a:p>
            <a:pPr lvl="2"/>
            <a:r>
              <a:rPr lang="en-US" dirty="0" err="1" smtClean="0"/>
              <a:t>E.D</a:t>
            </a:r>
            <a:r>
              <a:rPr lang="en-US" dirty="0" smtClean="0"/>
              <a:t>. Va.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Observation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43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Trials per Capita (Mil.)  – 1962 to 2013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8656870"/>
              </p:ext>
            </p:extLst>
          </p:nvPr>
        </p:nvGraphicFramePr>
        <p:xfrm>
          <a:off x="609600" y="838200"/>
          <a:ext cx="8001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598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9560" cy="5410200"/>
          </a:xfrm>
        </p:spPr>
        <p:txBody>
          <a:bodyPr/>
          <a:lstStyle/>
          <a:p>
            <a:pPr algn="ctr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In a land far, far away,</a:t>
            </a:r>
            <a:b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Long, long ago,  </a:t>
            </a:r>
            <a:b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Enlightenment began to emerge</a:t>
            </a:r>
            <a:b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Out of the Dark Ages…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0911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9" grpId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Trials per Billion $ Real GDP (2005 US $)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459435"/>
              </p:ext>
            </p:extLst>
          </p:nvPr>
        </p:nvGraphicFramePr>
        <p:xfrm>
          <a:off x="533400" y="914400"/>
          <a:ext cx="8001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6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189560" cy="1828800"/>
          </a:xfrm>
        </p:spPr>
        <p:txBody>
          <a:bodyPr/>
          <a:lstStyle/>
          <a:p>
            <a:pPr algn="ctr"/>
            <a:r>
              <a:rPr lang="en-US" sz="4000" dirty="0" smtClean="0"/>
              <a:t>Western District of Washington</a:t>
            </a:r>
            <a:br>
              <a:rPr lang="en-US" sz="4000" dirty="0" smtClean="0"/>
            </a:br>
            <a:r>
              <a:rPr lang="en-US" sz="4000" dirty="0" smtClean="0"/>
              <a:t>Trial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87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Trials – </a:t>
            </a:r>
            <a:r>
              <a:rPr lang="en-US" dirty="0" err="1" smtClean="0"/>
              <a:t>W.D</a:t>
            </a:r>
            <a:r>
              <a:rPr lang="en-US" dirty="0" smtClean="0"/>
              <a:t>. Wash. – 1968 to 2013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537739"/>
              </p:ext>
            </p:extLst>
          </p:nvPr>
        </p:nvGraphicFramePr>
        <p:xfrm>
          <a:off x="609600" y="762000"/>
          <a:ext cx="79248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587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Jury Trials – </a:t>
            </a:r>
            <a:r>
              <a:rPr lang="en-US" dirty="0" err="1" smtClean="0"/>
              <a:t>W.D</a:t>
            </a:r>
            <a:r>
              <a:rPr lang="en-US" dirty="0" smtClean="0"/>
              <a:t>. Wash. – 1968 to 2013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1375174"/>
              </p:ext>
            </p:extLst>
          </p:nvPr>
        </p:nvGraphicFramePr>
        <p:xfrm>
          <a:off x="609600" y="838200"/>
          <a:ext cx="8001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168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9560" cy="467820"/>
          </a:xfrm>
        </p:spPr>
        <p:txBody>
          <a:bodyPr/>
          <a:lstStyle/>
          <a:p>
            <a:r>
              <a:rPr lang="en-US" dirty="0" smtClean="0"/>
              <a:t>Trials Per Judgeship – </a:t>
            </a:r>
            <a:r>
              <a:rPr lang="en-US" dirty="0" err="1" smtClean="0"/>
              <a:t>W.D</a:t>
            </a:r>
            <a:r>
              <a:rPr lang="en-US" dirty="0" smtClean="0"/>
              <a:t>. Wash. – </a:t>
            </a:r>
            <a:br>
              <a:rPr lang="en-US" dirty="0" smtClean="0"/>
            </a:br>
            <a:r>
              <a:rPr lang="en-US" dirty="0" smtClean="0"/>
              <a:t>1968 to 2013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592638"/>
              </p:ext>
            </p:extLst>
          </p:nvPr>
        </p:nvGraphicFramePr>
        <p:xfrm>
          <a:off x="685800" y="1219200"/>
          <a:ext cx="7924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618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189560" cy="1828800"/>
          </a:xfrm>
        </p:spPr>
        <p:txBody>
          <a:bodyPr/>
          <a:lstStyle/>
          <a:p>
            <a:pPr algn="ctr"/>
            <a:r>
              <a:rPr lang="en-US" sz="4000" dirty="0" smtClean="0"/>
              <a:t>Statistics on IP Trials in the</a:t>
            </a:r>
            <a:br>
              <a:rPr lang="en-US" sz="4000" dirty="0" smtClean="0"/>
            </a:br>
            <a:r>
              <a:rPr lang="en-US" sz="4000" dirty="0" smtClean="0"/>
              <a:t>Western District of Washington</a:t>
            </a:r>
            <a:br>
              <a:rPr lang="en-US" sz="4000" dirty="0" smtClean="0"/>
            </a:br>
            <a:r>
              <a:rPr lang="en-US" sz="4000" dirty="0" smtClean="0"/>
              <a:t>Not Readily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9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9560" cy="467820"/>
          </a:xfrm>
        </p:spPr>
        <p:txBody>
          <a:bodyPr/>
          <a:lstStyle/>
          <a:p>
            <a:r>
              <a:rPr lang="en-US" dirty="0" smtClean="0"/>
              <a:t>IP Case Filings – All US District Courts –</a:t>
            </a:r>
            <a:br>
              <a:rPr lang="en-US" dirty="0" smtClean="0"/>
            </a:br>
            <a:r>
              <a:rPr lang="en-US" dirty="0" smtClean="0"/>
              <a:t>Selected Years: 1977 - 2013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595249543"/>
              </p:ext>
            </p:extLst>
          </p:nvPr>
        </p:nvGraphicFramePr>
        <p:xfrm>
          <a:off x="611933" y="1219200"/>
          <a:ext cx="7920134" cy="4722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474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9560" cy="467820"/>
          </a:xfrm>
        </p:spPr>
        <p:txBody>
          <a:bodyPr/>
          <a:lstStyle/>
          <a:p>
            <a:r>
              <a:rPr lang="en-US" dirty="0" smtClean="0"/>
              <a:t>IP Case Filings – </a:t>
            </a:r>
            <a:r>
              <a:rPr lang="en-US" dirty="0" err="1" smtClean="0"/>
              <a:t>W.D</a:t>
            </a:r>
            <a:r>
              <a:rPr lang="en-US" dirty="0" smtClean="0"/>
              <a:t>. Wash. –</a:t>
            </a:r>
            <a:br>
              <a:rPr lang="en-US" dirty="0" smtClean="0"/>
            </a:br>
            <a:r>
              <a:rPr lang="en-US" dirty="0" smtClean="0"/>
              <a:t>Selected Years: 1977 - 2013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346893192"/>
              </p:ext>
            </p:extLst>
          </p:nvPr>
        </p:nvGraphicFramePr>
        <p:xfrm>
          <a:off x="609600" y="1143000"/>
          <a:ext cx="7927848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814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9560" cy="467820"/>
          </a:xfrm>
        </p:spPr>
        <p:txBody>
          <a:bodyPr/>
          <a:lstStyle/>
          <a:p>
            <a:r>
              <a:rPr lang="en-US" dirty="0" smtClean="0"/>
              <a:t>IP Case Filings – Comparison –</a:t>
            </a:r>
            <a:br>
              <a:rPr lang="en-US" dirty="0" smtClean="0"/>
            </a:br>
            <a:r>
              <a:rPr lang="en-US" dirty="0" smtClean="0"/>
              <a:t>Selected Years:1977 - 2013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7894606"/>
              </p:ext>
            </p:extLst>
          </p:nvPr>
        </p:nvGraphicFramePr>
        <p:xfrm>
          <a:off x="762000" y="1219200"/>
          <a:ext cx="7924800" cy="5029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155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189560" cy="1828800"/>
          </a:xfrm>
        </p:spPr>
        <p:txBody>
          <a:bodyPr/>
          <a:lstStyle/>
          <a:p>
            <a:pPr algn="ctr"/>
            <a:r>
              <a:rPr lang="en-US" sz="4000" dirty="0" smtClean="0"/>
              <a:t>Panel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0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81000" y="6096000"/>
            <a:ext cx="8518525" cy="24765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68616" y="990599"/>
            <a:ext cx="8412480" cy="5048251"/>
          </a:xfrm>
        </p:spPr>
        <p:txBody>
          <a:bodyPr/>
          <a:lstStyle/>
          <a:p>
            <a:r>
              <a:rPr lang="en-US" dirty="0" smtClean="0"/>
              <a:t>Magna Carta (1205) appears to have the first </a:t>
            </a:r>
            <a:br>
              <a:rPr lang="en-US" dirty="0" smtClean="0"/>
            </a:br>
            <a:r>
              <a:rPr lang="en-US" dirty="0" smtClean="0"/>
              <a:t>Jury trial guarantee . . . but only for noblemen</a:t>
            </a:r>
          </a:p>
          <a:p>
            <a:pPr lvl="2"/>
            <a:endParaRPr lang="en-US" sz="1200" dirty="0" smtClean="0"/>
          </a:p>
          <a:p>
            <a:pPr lvl="1"/>
            <a:r>
              <a:rPr lang="en-US" i="1" dirty="0" smtClean="0"/>
              <a:t>Clause 39: </a:t>
            </a:r>
            <a:endParaRPr lang="en-US" i="1" dirty="0"/>
          </a:p>
          <a:p>
            <a:pPr marL="685800" lvl="3" indent="0">
              <a:buNone/>
            </a:pPr>
            <a:r>
              <a:rPr lang="en-US" sz="2600" dirty="0" smtClean="0">
                <a:latin typeface="Copperplate Gothic Bold" panose="020E0705020206020404" pitchFamily="34" charset="0"/>
              </a:rPr>
              <a:t>no free man shall be seized or imprisoned or stripped of his rights or possessions, or outlawed or exiled, or deprived of his standing in any way . . . </a:t>
            </a:r>
            <a:r>
              <a:rPr lang="en-US" sz="2600" u="sng" dirty="0" smtClean="0">
                <a:latin typeface="Copperplate Gothic Bold" panose="020E0705020206020404" pitchFamily="34" charset="0"/>
              </a:rPr>
              <a:t>Except by lawful judgment of his equals </a:t>
            </a:r>
            <a:r>
              <a:rPr lang="en-US" sz="2600" dirty="0" smtClean="0">
                <a:latin typeface="Copperplate Gothic Bold" panose="020E0705020206020404" pitchFamily="34" charset="0"/>
              </a:rPr>
              <a:t>. . . .</a:t>
            </a:r>
            <a:endParaRPr lang="en-US" sz="2600" dirty="0">
              <a:latin typeface="Copperplate Gothic Bold" panose="020E0705020206020404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of early Jury Trials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35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68616" y="1371600"/>
            <a:ext cx="8412480" cy="4667250"/>
          </a:xfrm>
        </p:spPr>
        <p:txBody>
          <a:bodyPr/>
          <a:lstStyle/>
          <a:p>
            <a:r>
              <a:rPr lang="en-US" dirty="0" smtClean="0"/>
              <a:t>Early Jury Trials (1100 – 1400)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Concentrated hearing</a:t>
            </a:r>
          </a:p>
          <a:p>
            <a:pPr lvl="1"/>
            <a:r>
              <a:rPr lang="en-US" dirty="0" smtClean="0"/>
              <a:t>Jury of </a:t>
            </a:r>
            <a:r>
              <a:rPr lang="en-US" dirty="0"/>
              <a:t>i</a:t>
            </a:r>
            <a:r>
              <a:rPr lang="en-US" dirty="0" smtClean="0"/>
              <a:t>lliterate </a:t>
            </a:r>
            <a:r>
              <a:rPr lang="en-US" dirty="0"/>
              <a:t>locals  </a:t>
            </a:r>
            <a:endParaRPr lang="en-US" dirty="0" smtClean="0"/>
          </a:p>
          <a:p>
            <a:pPr lvl="1"/>
            <a:r>
              <a:rPr lang="en-US" dirty="0" smtClean="0"/>
              <a:t>Jury investigated facts and rendered ruling at “trial”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79778" y="228600"/>
            <a:ext cx="8189560" cy="914400"/>
          </a:xfrm>
        </p:spPr>
        <p:txBody>
          <a:bodyPr/>
          <a:lstStyle/>
          <a:p>
            <a:r>
              <a:rPr lang="en-US" dirty="0" smtClean="0"/>
              <a:t>Development of Jury Trials: </a:t>
            </a:r>
            <a:br>
              <a:rPr lang="en-US" dirty="0" smtClean="0"/>
            </a:br>
            <a:r>
              <a:rPr lang="en-US" dirty="0" smtClean="0"/>
              <a:t>Anglo-American Tradition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35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68616" y="1371600"/>
            <a:ext cx="8412480" cy="4667250"/>
          </a:xfrm>
        </p:spPr>
        <p:txBody>
          <a:bodyPr/>
          <a:lstStyle/>
          <a:p>
            <a:r>
              <a:rPr lang="en-US" dirty="0" smtClean="0"/>
              <a:t>Pre Code-Pleading Era (1400 – 1850)</a:t>
            </a:r>
          </a:p>
          <a:p>
            <a:pPr lvl="1"/>
            <a:endParaRPr lang="en-US" sz="1200" dirty="0" smtClean="0"/>
          </a:p>
          <a:p>
            <a:pPr lvl="1"/>
            <a:r>
              <a:rPr lang="en-US" dirty="0" smtClean="0"/>
              <a:t>Characteristics Retained:</a:t>
            </a:r>
          </a:p>
          <a:p>
            <a:pPr lvl="2"/>
            <a:r>
              <a:rPr lang="en-US" dirty="0" smtClean="0"/>
              <a:t>Concentrated hearing</a:t>
            </a:r>
          </a:p>
          <a:p>
            <a:pPr lvl="2"/>
            <a:r>
              <a:rPr lang="en-US" dirty="0" smtClean="0"/>
              <a:t>Jury of illiterate locals</a:t>
            </a:r>
          </a:p>
          <a:p>
            <a:pPr lvl="1"/>
            <a:endParaRPr lang="en-US" sz="1200" dirty="0" smtClean="0"/>
          </a:p>
          <a:p>
            <a:pPr lvl="1"/>
            <a:r>
              <a:rPr lang="en-US" dirty="0" smtClean="0"/>
              <a:t>Changes:</a:t>
            </a:r>
          </a:p>
          <a:p>
            <a:pPr lvl="2"/>
            <a:r>
              <a:rPr lang="en-US" dirty="0" smtClean="0"/>
              <a:t>Jury no longer investigated facts</a:t>
            </a:r>
          </a:p>
          <a:p>
            <a:pPr lvl="2"/>
            <a:r>
              <a:rPr lang="en-US" dirty="0" smtClean="0"/>
              <a:t>Jury listened to lawyers and witnesses</a:t>
            </a:r>
          </a:p>
          <a:p>
            <a:pPr lvl="2"/>
            <a:r>
              <a:rPr lang="en-US" dirty="0" smtClean="0"/>
              <a:t>Trials held in open spaces (town squares); </a:t>
            </a:r>
            <a:br>
              <a:rPr lang="en-US" dirty="0" smtClean="0"/>
            </a:br>
            <a:r>
              <a:rPr lang="en-US" dirty="0" smtClean="0"/>
              <a:t>modern courtroom had not yet developed yet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79778" y="228600"/>
            <a:ext cx="8189560" cy="914400"/>
          </a:xfrm>
        </p:spPr>
        <p:txBody>
          <a:bodyPr/>
          <a:lstStyle/>
          <a:p>
            <a:r>
              <a:rPr lang="en-US" dirty="0" smtClean="0"/>
              <a:t>Development of Jury Trials: </a:t>
            </a:r>
            <a:br>
              <a:rPr lang="en-US" dirty="0" smtClean="0"/>
            </a:br>
            <a:r>
              <a:rPr lang="en-US" dirty="0" smtClean="0"/>
              <a:t>Anglo-American Tradition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5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68616" y="1371600"/>
            <a:ext cx="8412480" cy="4667250"/>
          </a:xfrm>
        </p:spPr>
        <p:txBody>
          <a:bodyPr/>
          <a:lstStyle/>
          <a:p>
            <a:r>
              <a:rPr lang="en-US" dirty="0" smtClean="0"/>
              <a:t>Pre Code-Pleading Era (continued)</a:t>
            </a:r>
          </a:p>
          <a:p>
            <a:pPr lvl="1"/>
            <a:endParaRPr lang="en-US" sz="1200" dirty="0" smtClean="0"/>
          </a:p>
          <a:p>
            <a:pPr lvl="1"/>
            <a:r>
              <a:rPr lang="en-US" b="1" dirty="0" smtClean="0"/>
              <a:t>Additional Changes:</a:t>
            </a:r>
          </a:p>
          <a:p>
            <a:pPr lvl="2"/>
            <a:r>
              <a:rPr lang="en-US" dirty="0" smtClean="0"/>
              <a:t>Pleadings </a:t>
            </a:r>
          </a:p>
          <a:p>
            <a:pPr lvl="2"/>
            <a:r>
              <a:rPr lang="en-US" dirty="0" smtClean="0"/>
              <a:t>No pretrial discovery at common law</a:t>
            </a:r>
          </a:p>
          <a:p>
            <a:pPr lvl="2"/>
            <a:r>
              <a:rPr lang="en-US" dirty="0" smtClean="0"/>
              <a:t>Equity courts developed, in part, to allow discovery</a:t>
            </a:r>
          </a:p>
          <a:p>
            <a:pPr marL="342900" lvl="2" indent="0">
              <a:buNone/>
            </a:pPr>
            <a:endParaRPr lang="en-US" dirty="0" smtClean="0"/>
          </a:p>
          <a:p>
            <a:pPr lvl="1"/>
            <a:r>
              <a:rPr lang="en-US" b="1" dirty="0"/>
              <a:t>Fun Fact: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Parties </a:t>
            </a:r>
            <a:r>
              <a:rPr lang="en-US" dirty="0"/>
              <a:t>were disqualified as witnesses for bias until </a:t>
            </a:r>
            <a:br>
              <a:rPr lang="en-US" dirty="0"/>
            </a:br>
            <a:r>
              <a:rPr lang="en-US" dirty="0"/>
              <a:t>mid-1800s</a:t>
            </a:r>
          </a:p>
          <a:p>
            <a:pPr lvl="2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79778" y="228600"/>
            <a:ext cx="8189560" cy="914400"/>
          </a:xfrm>
        </p:spPr>
        <p:txBody>
          <a:bodyPr/>
          <a:lstStyle/>
          <a:p>
            <a:r>
              <a:rPr lang="en-US" dirty="0" smtClean="0"/>
              <a:t>Development of Jury Trials: </a:t>
            </a:r>
            <a:br>
              <a:rPr lang="en-US" dirty="0" smtClean="0"/>
            </a:br>
            <a:r>
              <a:rPr lang="en-US" dirty="0" smtClean="0"/>
              <a:t>Anglo-American Tradition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97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PerkinsCoie_PPT_Colors">
      <a:dk1>
        <a:srgbClr val="414042"/>
      </a:dk1>
      <a:lt1>
        <a:srgbClr val="FFFFFF"/>
      </a:lt1>
      <a:dk2>
        <a:srgbClr val="E3E1DB"/>
      </a:dk2>
      <a:lt2>
        <a:srgbClr val="D6001C"/>
      </a:lt2>
      <a:accent1>
        <a:srgbClr val="A20067"/>
      </a:accent1>
      <a:accent2>
        <a:srgbClr val="FFB81C"/>
      </a:accent2>
      <a:accent3>
        <a:srgbClr val="0082BA"/>
      </a:accent3>
      <a:accent4>
        <a:srgbClr val="00B2A9"/>
      </a:accent4>
      <a:accent5>
        <a:srgbClr val="4BACC6"/>
      </a:accent5>
      <a:accent6>
        <a:srgbClr val="F79646"/>
      </a:accent6>
      <a:hlink>
        <a:srgbClr val="D6001C"/>
      </a:hlink>
      <a:folHlink>
        <a:srgbClr val="D6001C"/>
      </a:folHlink>
    </a:clrScheme>
    <a:fontScheme name="Perkins Coie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1038</Words>
  <Application>Microsoft Office PowerPoint</Application>
  <PresentationFormat>On-screen Show (4:3)</PresentationFormat>
  <Paragraphs>220</Paragraphs>
  <Slides>59</Slides>
  <Notes>59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blank</vt:lpstr>
      <vt:lpstr>The Vanishing Civil Trial  Team 6</vt:lpstr>
      <vt:lpstr>PowerPoint Presentation</vt:lpstr>
      <vt:lpstr>In the beginning…</vt:lpstr>
      <vt:lpstr>In the beginning…</vt:lpstr>
      <vt:lpstr>In a land far, far away, Long, long ago,   Enlightenment began to emerge Out of the Dark Ages…</vt:lpstr>
      <vt:lpstr>Origin of early Jury Trials</vt:lpstr>
      <vt:lpstr>Development of Jury Trials:  Anglo-American Tradition</vt:lpstr>
      <vt:lpstr>Development of Jury Trials:  Anglo-American Tradition</vt:lpstr>
      <vt:lpstr>Development of Jury Trials:  Anglo-American Tradition</vt:lpstr>
      <vt:lpstr>Jury Trial Enshrined in Bill of Rights</vt:lpstr>
      <vt:lpstr>Jury Trial Enshrined in Bill of Rights</vt:lpstr>
      <vt:lpstr>PowerPoint Presentation</vt:lpstr>
      <vt:lpstr>Seventh Amendment to U.S. Constitution</vt:lpstr>
      <vt:lpstr>Development of Jury Trials:  Anglo-American Tradition</vt:lpstr>
      <vt:lpstr>Development of Jury Trials:  Anglo-American Tradition</vt:lpstr>
      <vt:lpstr>Development of Jury Trials:  Federal Rules of Civil Procedure</vt:lpstr>
      <vt:lpstr>PowerPoint Presentation</vt:lpstr>
      <vt:lpstr>Development of Jury Trials:  Federal Rules of Civil Procedure</vt:lpstr>
      <vt:lpstr>Development of Jury Trials:  Federal Rules of Civil Procedure</vt:lpstr>
      <vt:lpstr>PowerPoint Presentation</vt:lpstr>
      <vt:lpstr>Interlude – Different Trial Traditions</vt:lpstr>
      <vt:lpstr>Interlude – Different Trial Traditions</vt:lpstr>
      <vt:lpstr>Interlude – Justifications for Trials</vt:lpstr>
      <vt:lpstr>Federal Rules: Not The Whole Story</vt:lpstr>
      <vt:lpstr>Trials – 1962 to 2013</vt:lpstr>
      <vt:lpstr>Jury Trials – 1962 to 2013</vt:lpstr>
      <vt:lpstr>Trial Rate – 1962 to 2013</vt:lpstr>
      <vt:lpstr>Jury Trial Rate – 1962 to 2013</vt:lpstr>
      <vt:lpstr>Trials Per Judgeship – 1962 to 2013</vt:lpstr>
      <vt:lpstr>Jury Trials Per Judgeship – 1962 to 2013</vt:lpstr>
      <vt:lpstr>Trials per Capita (Mil.)  – 1962 to 2013</vt:lpstr>
      <vt:lpstr>Jury Trials per Capita (Mil.)  – 1962 to 2013</vt:lpstr>
      <vt:lpstr>Quick Observation</vt:lpstr>
      <vt:lpstr>Trials per Billion $ Real GDP (2005 US $)</vt:lpstr>
      <vt:lpstr>Takeaways</vt:lpstr>
      <vt:lpstr>Takeaways</vt:lpstr>
      <vt:lpstr>IP Trial Statistics</vt:lpstr>
      <vt:lpstr>Copyright Trials – 1962 to 2013</vt:lpstr>
      <vt:lpstr>Copyright Jury Trials – 1962 to 2013</vt:lpstr>
      <vt:lpstr>Trademark Trials – 1962 to 2013</vt:lpstr>
      <vt:lpstr>Trademark Jury Trials – 1962 to 2013</vt:lpstr>
      <vt:lpstr>Patent Trials – 1962 to 2013</vt:lpstr>
      <vt:lpstr>Patent Jury Trials – 1962 to 2013</vt:lpstr>
      <vt:lpstr>Total IP Trials – 1962 to 2013</vt:lpstr>
      <vt:lpstr>Total IP Jury Trials – 1962 to 2013</vt:lpstr>
      <vt:lpstr>Trial Rate – 1962 to 2013</vt:lpstr>
      <vt:lpstr>IP Trials Per Judgeship – 1962 to 2013</vt:lpstr>
      <vt:lpstr>Quick Observation</vt:lpstr>
      <vt:lpstr>IP Trials per Capita (Mil.)  – 1962 to 2013</vt:lpstr>
      <vt:lpstr>IP Trials per Billion $ Real GDP (2005 US $)</vt:lpstr>
      <vt:lpstr>Western District of Washington Trial Statistics</vt:lpstr>
      <vt:lpstr>Trials – W.D. Wash. – 1968 to 2013</vt:lpstr>
      <vt:lpstr>Jury Trials – W.D. Wash. – 1968 to 2013</vt:lpstr>
      <vt:lpstr>Trials Per Judgeship – W.D. Wash. –  1968 to 2013</vt:lpstr>
      <vt:lpstr>Statistics on IP Trials in the Western District of Washington Not Readily Available</vt:lpstr>
      <vt:lpstr>IP Case Filings – All US District Courts – Selected Years: 1977 - 2013</vt:lpstr>
      <vt:lpstr>IP Case Filings – W.D. Wash. – Selected Years: 1977 - 2013</vt:lpstr>
      <vt:lpstr>IP Case Filings – Comparison – Selected Years:1977 - 2013</vt:lpstr>
      <vt:lpstr>Panel 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Vanishing Civil Trial  Team 6</dc:title>
  <dc:creator>Tonya Gisselberg</dc:creator>
  <cp:lastModifiedBy>Tonya Gisselberg</cp:lastModifiedBy>
  <cp:revision>1</cp:revision>
  <dcterms:modified xsi:type="dcterms:W3CDTF">2015-04-09T20:24:09Z</dcterms:modified>
</cp:coreProperties>
</file>