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6" r:id="rId1"/>
  </p:sldMasterIdLst>
  <p:notesMasterIdLst>
    <p:notesMasterId r:id="rId21"/>
  </p:notesMasterIdLst>
  <p:sldIdLst>
    <p:sldId id="268" r:id="rId2"/>
    <p:sldId id="270" r:id="rId3"/>
    <p:sldId id="261" r:id="rId4"/>
    <p:sldId id="272" r:id="rId5"/>
    <p:sldId id="284" r:id="rId6"/>
    <p:sldId id="264" r:id="rId7"/>
    <p:sldId id="274" r:id="rId8"/>
    <p:sldId id="257" r:id="rId9"/>
    <p:sldId id="276" r:id="rId10"/>
    <p:sldId id="259" r:id="rId11"/>
    <p:sldId id="265" r:id="rId12"/>
    <p:sldId id="258" r:id="rId13"/>
    <p:sldId id="267" r:id="rId14"/>
    <p:sldId id="262" r:id="rId15"/>
    <p:sldId id="278" r:id="rId16"/>
    <p:sldId id="280" r:id="rId17"/>
    <p:sldId id="266" r:id="rId18"/>
    <p:sldId id="282" r:id="rId19"/>
    <p:sldId id="26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Williams" initials="JW" lastIdx="4" clrIdx="0">
    <p:extLst>
      <p:ext uri="{19B8F6BF-5375-455C-9EA6-DF929625EA0E}">
        <p15:presenceInfo xmlns:p15="http://schemas.microsoft.com/office/powerpoint/2012/main" userId="96fe3b218098caf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3" autoAdjust="0"/>
  </p:normalViewPr>
  <p:slideViewPr>
    <p:cSldViewPr snapToGrid="0">
      <p:cViewPr varScale="1">
        <p:scale>
          <a:sx n="85" d="100"/>
          <a:sy n="85" d="100"/>
        </p:scale>
        <p:origin x="96" y="330"/>
      </p:cViewPr>
      <p:guideLst/>
    </p:cSldViewPr>
  </p:slideViewPr>
  <p:outlineViewPr>
    <p:cViewPr>
      <p:scale>
        <a:sx n="33" d="100"/>
        <a:sy n="33" d="100"/>
      </p:scale>
      <p:origin x="0" y="-1019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707DA-7CC6-4A38-AE47-41EF83940B9F}" type="datetimeFigureOut">
              <a:rPr lang="en-US" smtClean="0"/>
              <a:t>4/15/2021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26A79E-B06D-49F0-AABE-ABCC4CB30A99}" type="slidenum">
              <a:rPr lang="en-US" smtClean="0"/>
              <a:t>‹#›</a:t>
            </a:fld>
            <a:endParaRPr lang="en-US"/>
          </a:p>
        </p:txBody>
      </p:sp>
    </p:spTree>
    <p:extLst>
      <p:ext uri="{BB962C8B-B14F-4D97-AF65-F5344CB8AC3E}">
        <p14:creationId xmlns:p14="http://schemas.microsoft.com/office/powerpoint/2010/main" val="1765916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26A79E-B06D-49F0-AABE-ABCC4CB30A99}" type="slidenum">
              <a:rPr lang="en-US" smtClean="0"/>
              <a:t>1</a:t>
            </a:fld>
            <a:endParaRPr lang="en-US"/>
          </a:p>
        </p:txBody>
      </p:sp>
    </p:spTree>
    <p:extLst>
      <p:ext uri="{BB962C8B-B14F-4D97-AF65-F5344CB8AC3E}">
        <p14:creationId xmlns:p14="http://schemas.microsoft.com/office/powerpoint/2010/main" val="3608508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26A79E-B06D-49F0-AABE-ABCC4CB30A99}" type="slidenum">
              <a:rPr lang="en-US" smtClean="0"/>
              <a:t>9</a:t>
            </a:fld>
            <a:endParaRPr lang="en-US"/>
          </a:p>
        </p:txBody>
      </p:sp>
    </p:spTree>
    <p:extLst>
      <p:ext uri="{BB962C8B-B14F-4D97-AF65-F5344CB8AC3E}">
        <p14:creationId xmlns:p14="http://schemas.microsoft.com/office/powerpoint/2010/main" val="652295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26A79E-B06D-49F0-AABE-ABCC4CB30A99}" type="slidenum">
              <a:rPr lang="en-US" smtClean="0"/>
              <a:t>10</a:t>
            </a:fld>
            <a:endParaRPr lang="en-US"/>
          </a:p>
        </p:txBody>
      </p:sp>
    </p:spTree>
    <p:extLst>
      <p:ext uri="{BB962C8B-B14F-4D97-AF65-F5344CB8AC3E}">
        <p14:creationId xmlns:p14="http://schemas.microsoft.com/office/powerpoint/2010/main" val="1945662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92929"/>
                </a:solidFill>
                <a:effectLst/>
                <a:latin typeface="Helvetica" panose="020B0604020202020204" pitchFamily="34" charset="0"/>
              </a:rPr>
              <a:t>Section 13408 of the HITECH Act provides that health information organizations, e-prescribing gateways, vendors of personal health records and other persons that facilitate data transmission and require access to PHI, regardless of their status as a covered entity, business associate or subcontractor, are subject to business associate agreements in accordance with the HIPAA Rules.</a:t>
            </a:r>
          </a:p>
          <a:p>
            <a:endParaRPr lang="en-US" dirty="0"/>
          </a:p>
        </p:txBody>
      </p:sp>
      <p:sp>
        <p:nvSpPr>
          <p:cNvPr id="4" name="Slide Number Placeholder 3"/>
          <p:cNvSpPr>
            <a:spLocks noGrp="1"/>
          </p:cNvSpPr>
          <p:nvPr>
            <p:ph type="sldNum" sz="quarter" idx="5"/>
          </p:nvPr>
        </p:nvSpPr>
        <p:spPr/>
        <p:txBody>
          <a:bodyPr/>
          <a:lstStyle/>
          <a:p>
            <a:fld id="{9F26A79E-B06D-49F0-AABE-ABCC4CB30A99}" type="slidenum">
              <a:rPr lang="en-US" smtClean="0"/>
              <a:t>13</a:t>
            </a:fld>
            <a:endParaRPr lang="en-US"/>
          </a:p>
        </p:txBody>
      </p:sp>
    </p:spTree>
    <p:extLst>
      <p:ext uri="{BB962C8B-B14F-4D97-AF65-F5344CB8AC3E}">
        <p14:creationId xmlns:p14="http://schemas.microsoft.com/office/powerpoint/2010/main" val="2384960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26A79E-B06D-49F0-AABE-ABCC4CB30A99}" type="slidenum">
              <a:rPr lang="en-US" smtClean="0"/>
              <a:t>18</a:t>
            </a:fld>
            <a:endParaRPr lang="en-US"/>
          </a:p>
        </p:txBody>
      </p:sp>
    </p:spTree>
    <p:extLst>
      <p:ext uri="{BB962C8B-B14F-4D97-AF65-F5344CB8AC3E}">
        <p14:creationId xmlns:p14="http://schemas.microsoft.com/office/powerpoint/2010/main" val="323940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26A79E-B06D-49F0-AABE-ABCC4CB30A99}" type="slidenum">
              <a:rPr lang="en-US" smtClean="0"/>
              <a:t>19</a:t>
            </a:fld>
            <a:endParaRPr lang="en-US"/>
          </a:p>
        </p:txBody>
      </p:sp>
    </p:spTree>
    <p:extLst>
      <p:ext uri="{BB962C8B-B14F-4D97-AF65-F5344CB8AC3E}">
        <p14:creationId xmlns:p14="http://schemas.microsoft.com/office/powerpoint/2010/main" val="3430239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BDAEE9B5-DC72-4CA7-AFFE-D7749645911C}" type="datetimeFigureOut">
              <a:rPr lang="en-US" smtClean="0"/>
              <a:t>4/15/2021</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3652913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AEE9B5-DC72-4CA7-AFFE-D7749645911C}"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221519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AEE9B5-DC72-4CA7-AFFE-D7749645911C}"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1147120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AEE9B5-DC72-4CA7-AFFE-D7749645911C}"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F7483-5A18-4742-A472-55F9C4D7AF68}"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35361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AEE9B5-DC72-4CA7-AFFE-D7749645911C}"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2215628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DAEE9B5-DC72-4CA7-AFFE-D7749645911C}" type="datetimeFigureOut">
              <a:rPr lang="en-US" smtClean="0"/>
              <a:t>4/15/2021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1000601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DAEE9B5-DC72-4CA7-AFFE-D7749645911C}" type="datetimeFigureOut">
              <a:rPr lang="en-US" smtClean="0"/>
              <a:t>4/15/2021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639802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EE9B5-DC72-4CA7-AFFE-D7749645911C}"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3426771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EE9B5-DC72-4CA7-AFFE-D7749645911C}"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3408657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EE9B5-DC72-4CA7-AFFE-D7749645911C}"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242157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AEE9B5-DC72-4CA7-AFFE-D7749645911C}"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3522411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AEE9B5-DC72-4CA7-AFFE-D7749645911C}"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2589704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AEE9B5-DC72-4CA7-AFFE-D7749645911C}" type="datetimeFigureOut">
              <a:rPr lang="en-US" smtClean="0"/>
              <a:t>4/15/2021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2804152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AEE9B5-DC72-4CA7-AFFE-D7749645911C}" type="datetimeFigureOut">
              <a:rPr lang="en-US" smtClean="0"/>
              <a:t>4/15/2021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113695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EE9B5-DC72-4CA7-AFFE-D7749645911C}" type="datetimeFigureOut">
              <a:rPr lang="en-US" smtClean="0"/>
              <a:t>4/15/2021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293929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AEE9B5-DC72-4CA7-AFFE-D7749645911C}"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82620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AEE9B5-DC72-4CA7-AFFE-D7749645911C}"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3F7483-5A18-4742-A472-55F9C4D7AF68}" type="slidenum">
              <a:rPr lang="en-US" smtClean="0"/>
              <a:t>‹#›</a:t>
            </a:fld>
            <a:endParaRPr lang="en-US"/>
          </a:p>
        </p:txBody>
      </p:sp>
    </p:spTree>
    <p:extLst>
      <p:ext uri="{BB962C8B-B14F-4D97-AF65-F5344CB8AC3E}">
        <p14:creationId xmlns:p14="http://schemas.microsoft.com/office/powerpoint/2010/main" val="28283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DAEE9B5-DC72-4CA7-AFFE-D7749645911C}" type="datetimeFigureOut">
              <a:rPr lang="en-US" smtClean="0"/>
              <a:t>4/15/2021</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3F7483-5A18-4742-A472-55F9C4D7AF68}" type="slidenum">
              <a:rPr lang="en-US" smtClean="0"/>
              <a:t>‹#›</a:t>
            </a:fld>
            <a:endParaRPr lang="en-US"/>
          </a:p>
        </p:txBody>
      </p:sp>
    </p:spTree>
    <p:extLst>
      <p:ext uri="{BB962C8B-B14F-4D97-AF65-F5344CB8AC3E}">
        <p14:creationId xmlns:p14="http://schemas.microsoft.com/office/powerpoint/2010/main" val="2706385545"/>
      </p:ext>
    </p:extLst>
  </p:cSld>
  <p:clrMap bg1="dk1" tx1="lt1" bg2="dk2" tx2="lt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 id="2147483978" r:id="rId12"/>
    <p:sldLayoutId id="2147483979" r:id="rId13"/>
    <p:sldLayoutId id="2147483980" r:id="rId14"/>
    <p:sldLayoutId id="2147483981" r:id="rId15"/>
    <p:sldLayoutId id="2147483982" r:id="rId16"/>
    <p:sldLayoutId id="214748398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71006-602C-437C-BB08-5DA4C77B5292}"/>
              </a:ext>
            </a:extLst>
          </p:cNvPr>
          <p:cNvSpPr>
            <a:spLocks noGrp="1"/>
          </p:cNvSpPr>
          <p:nvPr>
            <p:ph type="ctrTitle"/>
          </p:nvPr>
        </p:nvSpPr>
        <p:spPr/>
        <p:txBody>
          <a:bodyPr/>
          <a:lstStyle/>
          <a:p>
            <a:pPr algn="ctr"/>
            <a:r>
              <a:rPr lang="en-US" dirty="0"/>
              <a:t>Seattle Intellectual Property Inn of court</a:t>
            </a:r>
            <a:br>
              <a:rPr lang="en-US" dirty="0"/>
            </a:br>
            <a:r>
              <a:rPr lang="en-US" sz="3200" dirty="0">
                <a:solidFill>
                  <a:schemeClr val="bg2">
                    <a:lumMod val="10000"/>
                    <a:lumOff val="90000"/>
                  </a:schemeClr>
                </a:solidFill>
              </a:rPr>
              <a:t>Group 6 CLE presentation, </a:t>
            </a:r>
            <a:r>
              <a:rPr lang="en-US" sz="3200" dirty="0"/>
              <a:t>April 15, 2021</a:t>
            </a:r>
          </a:p>
        </p:txBody>
      </p:sp>
      <p:sp>
        <p:nvSpPr>
          <p:cNvPr id="4" name="Subtitle 3">
            <a:extLst>
              <a:ext uri="{FF2B5EF4-FFF2-40B4-BE49-F238E27FC236}">
                <a16:creationId xmlns:a16="http://schemas.microsoft.com/office/drawing/2014/main" id="{074151EB-4FBD-4051-9D3F-51EF3241CFEC}"/>
              </a:ext>
            </a:extLst>
          </p:cNvPr>
          <p:cNvSpPr>
            <a:spLocks noGrp="1"/>
          </p:cNvSpPr>
          <p:nvPr>
            <p:ph type="subTitle" idx="1"/>
          </p:nvPr>
        </p:nvSpPr>
        <p:spPr/>
        <p:txBody>
          <a:bodyPr>
            <a:noAutofit/>
          </a:bodyPr>
          <a:lstStyle/>
          <a:p>
            <a:pPr algn="ctr"/>
            <a:r>
              <a:rPr lang="en-US" sz="4800" dirty="0">
                <a:solidFill>
                  <a:schemeClr val="bg2">
                    <a:lumMod val="10000"/>
                    <a:lumOff val="90000"/>
                  </a:schemeClr>
                </a:solidFill>
              </a:rPr>
              <a:t>A Mock license negotiation</a:t>
            </a:r>
          </a:p>
        </p:txBody>
      </p:sp>
    </p:spTree>
    <p:extLst>
      <p:ext uri="{BB962C8B-B14F-4D97-AF65-F5344CB8AC3E}">
        <p14:creationId xmlns:p14="http://schemas.microsoft.com/office/powerpoint/2010/main" val="2785603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403" y="516236"/>
            <a:ext cx="10362398" cy="607027"/>
          </a:xfrm>
        </p:spPr>
        <p:txBody>
          <a:bodyPr>
            <a:normAutofit/>
          </a:bodyPr>
          <a:lstStyle/>
          <a:p>
            <a:r>
              <a:rPr lang="en-US" b="1" dirty="0"/>
              <a:t>Trade Secrets: Security</a:t>
            </a:r>
          </a:p>
        </p:txBody>
      </p:sp>
      <p:sp>
        <p:nvSpPr>
          <p:cNvPr id="3" name="Content Placeholder 2"/>
          <p:cNvSpPr>
            <a:spLocks noGrp="1"/>
          </p:cNvSpPr>
          <p:nvPr>
            <p:ph idx="1"/>
          </p:nvPr>
        </p:nvSpPr>
        <p:spPr>
          <a:xfrm>
            <a:off x="838199" y="1040538"/>
            <a:ext cx="10290313" cy="2136775"/>
          </a:xfrm>
        </p:spPr>
        <p:txBody>
          <a:bodyPr/>
          <a:lstStyle/>
          <a:p>
            <a:pPr marL="0" indent="0" algn="just">
              <a:buNone/>
            </a:pPr>
            <a:r>
              <a:rPr lang="en-US" u="sng" dirty="0"/>
              <a:t>Preservation of Licensed Trade Secrets.</a:t>
            </a:r>
            <a:r>
              <a:rPr lang="en-US" dirty="0"/>
              <a:t> Licensee shall implement administrative, physical, and technical safeguards to protect the Licensed Trade Secrets from unauthorized access, disclosure, destruction, alteration, accidental loss, misuse, or damage that are no less rigorous than accepted industry practices, including:</a:t>
            </a:r>
          </a:p>
        </p:txBody>
      </p:sp>
      <p:sp>
        <p:nvSpPr>
          <p:cNvPr id="5" name="Content Placeholder 2"/>
          <p:cNvSpPr txBox="1">
            <a:spLocks/>
          </p:cNvSpPr>
          <p:nvPr/>
        </p:nvSpPr>
        <p:spPr>
          <a:xfrm>
            <a:off x="838199" y="2990138"/>
            <a:ext cx="10362398" cy="3305244"/>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200" dirty="0"/>
              <a:t>(A) securing physical premises, facilities, networks, databases, paper files, and information technology and other equipment where any Licensed Trade Secrets may be used or stored;</a:t>
            </a:r>
          </a:p>
          <a:p>
            <a:pPr marL="0" indent="0" algn="just">
              <a:buNone/>
            </a:pPr>
            <a:r>
              <a:rPr lang="en-US" sz="2200" dirty="0"/>
              <a:t>(B) strictly segregating the Licensed Trade Secrets from Licensee’s other technology and information to avoid commingling;</a:t>
            </a:r>
          </a:p>
          <a:p>
            <a:pPr marL="0" indent="0">
              <a:buNone/>
            </a:pPr>
            <a:r>
              <a:rPr lang="en-US" sz="2200" dirty="0"/>
              <a:t>(C)  conducting risk and vulnerability assessments and promptly implementing, at Licensee’s expense, a corrective action plan to correct any issues that are reported as a result of the assessments; and</a:t>
            </a:r>
          </a:p>
          <a:p>
            <a:pPr marL="0" indent="0">
              <a:buNone/>
            </a:pPr>
            <a:r>
              <a:rPr lang="en-US" sz="2200" dirty="0"/>
              <a:t>(D)  implementing appropriate personnel security and integrity procedures and practices, including background checks consistent with applicable law, personnel training, and access logs recording the identity of Licensee’s employees and independent contractors having access to the Licensed Trade Secrets.</a:t>
            </a:r>
          </a:p>
          <a:p>
            <a:pPr algn="just"/>
            <a:endParaRPr lang="en-US" sz="2200" dirty="0"/>
          </a:p>
        </p:txBody>
      </p:sp>
    </p:spTree>
    <p:extLst>
      <p:ext uri="{BB962C8B-B14F-4D97-AF65-F5344CB8AC3E}">
        <p14:creationId xmlns:p14="http://schemas.microsoft.com/office/powerpoint/2010/main" val="2448647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480" y="397252"/>
            <a:ext cx="9905998" cy="729019"/>
          </a:xfrm>
        </p:spPr>
        <p:txBody>
          <a:bodyPr/>
          <a:lstStyle/>
          <a:p>
            <a:r>
              <a:rPr lang="en-US" b="1" dirty="0"/>
              <a:t>Trade Secrets: Security</a:t>
            </a:r>
          </a:p>
        </p:txBody>
      </p:sp>
      <p:sp>
        <p:nvSpPr>
          <p:cNvPr id="3" name="Content Placeholder 2"/>
          <p:cNvSpPr>
            <a:spLocks noGrp="1"/>
          </p:cNvSpPr>
          <p:nvPr>
            <p:ph idx="1"/>
          </p:nvPr>
        </p:nvSpPr>
        <p:spPr>
          <a:xfrm>
            <a:off x="952901" y="1135781"/>
            <a:ext cx="10281156" cy="5471847"/>
          </a:xfrm>
        </p:spPr>
        <p:txBody>
          <a:bodyPr>
            <a:normAutofit lnSpcReduction="10000"/>
          </a:bodyPr>
          <a:lstStyle/>
          <a:p>
            <a:pPr algn="just"/>
            <a:r>
              <a:rPr lang="en-US" sz="2200" dirty="0"/>
              <a:t>“[A] careful drafter representing a licensor will include . . . a blanket prohibition against all disclosure or use of the trade secret except those disclosures and uses expressly permitted in the license. Andrew R. Basile, Jr., </a:t>
            </a:r>
            <a:r>
              <a:rPr lang="en-US" sz="2200" i="1" dirty="0"/>
              <a:t>Trade Secret Licensing</a:t>
            </a:r>
            <a:r>
              <a:rPr lang="en-US" sz="2200" dirty="0"/>
              <a:t>, YOUNG BASILE HANLON MACFARLANE &amp; HELMHOLDT, 17-18 (2007).</a:t>
            </a:r>
          </a:p>
          <a:p>
            <a:pPr algn="just"/>
            <a:r>
              <a:rPr lang="en-US" sz="2200" dirty="0"/>
              <a:t>Courts look at safeguards before finding the existence of a protectable confidential information. Thomas J. Scott, Jr. et al., </a:t>
            </a:r>
            <a:r>
              <a:rPr lang="en-US" sz="2200" i="1" dirty="0"/>
              <a:t>Patent and Technology Licensing</a:t>
            </a:r>
            <a:r>
              <a:rPr lang="en-US" sz="2200" dirty="0"/>
              <a:t>, HUNTON AND WILLIAMS 5 (2002) (same); David S. </a:t>
            </a:r>
            <a:r>
              <a:rPr lang="en-US" sz="2200" dirty="0" err="1"/>
              <a:t>Almeling</a:t>
            </a:r>
            <a:r>
              <a:rPr lang="en-US" sz="2200" dirty="0"/>
              <a:t> et al., </a:t>
            </a:r>
            <a:r>
              <a:rPr lang="en-US" sz="2200" i="1" dirty="0"/>
              <a:t>A Statistical Analysis of Trade Secret Litigation in Federal Courts</a:t>
            </a:r>
            <a:r>
              <a:rPr lang="en-US" sz="2200" dirty="0"/>
              <a:t>, 45 GONZ. L. REV. 291 (2009).</a:t>
            </a:r>
          </a:p>
          <a:p>
            <a:pPr lvl="1" algn="just"/>
            <a:r>
              <a:rPr lang="en-US" sz="2200" dirty="0"/>
              <a:t>Confidentiality agreements, limited access, or other forms of “reasonable protection” required to plead a prima facie trade secret misappropriation claim</a:t>
            </a:r>
          </a:p>
          <a:p>
            <a:pPr algn="just"/>
            <a:r>
              <a:rPr lang="en-US" sz="2200" dirty="0"/>
              <a:t>Trade secret licensee may use and disclose the trade secrets because the agreement did not impose any confidentiality obligations during the relevant period. </a:t>
            </a:r>
            <a:r>
              <a:rPr lang="en-US" sz="2200" i="1" dirty="0"/>
              <a:t>Nova </a:t>
            </a:r>
            <a:r>
              <a:rPr lang="en-US" sz="2200" i="1" dirty="0" err="1"/>
              <a:t>Chems</a:t>
            </a:r>
            <a:r>
              <a:rPr lang="en-US" sz="2200" i="1" dirty="0"/>
              <a:t>., Inc. v. Sekisui Plastics Co.</a:t>
            </a:r>
            <a:r>
              <a:rPr lang="en-US" sz="2200" dirty="0"/>
              <a:t>, 579 F.3d 319, 327-28 (3d Cir. 2009).</a:t>
            </a:r>
          </a:p>
          <a:p>
            <a:pPr marL="0" indent="0" algn="just">
              <a:buNone/>
            </a:pPr>
            <a:endParaRPr lang="en-US" sz="2200" dirty="0"/>
          </a:p>
        </p:txBody>
      </p:sp>
    </p:spTree>
    <p:extLst>
      <p:ext uri="{BB962C8B-B14F-4D97-AF65-F5344CB8AC3E}">
        <p14:creationId xmlns:p14="http://schemas.microsoft.com/office/powerpoint/2010/main" val="1749837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9532"/>
          </a:xfrm>
        </p:spPr>
        <p:txBody>
          <a:bodyPr>
            <a:normAutofit/>
          </a:bodyPr>
          <a:lstStyle/>
          <a:p>
            <a:r>
              <a:rPr lang="en-US" b="1" dirty="0"/>
              <a:t>Trade Secrets: Improvements</a:t>
            </a:r>
            <a:endParaRPr lang="en-US" dirty="0"/>
          </a:p>
        </p:txBody>
      </p:sp>
      <p:sp>
        <p:nvSpPr>
          <p:cNvPr id="4" name="Content Placeholder 2"/>
          <p:cNvSpPr>
            <a:spLocks noGrp="1"/>
          </p:cNvSpPr>
          <p:nvPr>
            <p:ph idx="1"/>
          </p:nvPr>
        </p:nvSpPr>
        <p:spPr>
          <a:xfrm>
            <a:off x="1039528" y="1308789"/>
            <a:ext cx="10222030" cy="5131767"/>
          </a:xfrm>
        </p:spPr>
        <p:txBody>
          <a:bodyPr>
            <a:normAutofit lnSpcReduction="10000"/>
          </a:bodyPr>
          <a:lstStyle/>
          <a:p>
            <a:pPr marL="0" indent="0" algn="just">
              <a:buNone/>
            </a:pPr>
            <a:r>
              <a:rPr lang="en-US" u="sng" dirty="0"/>
              <a:t>Improvements.</a:t>
            </a:r>
            <a:r>
              <a:rPr lang="en-US" dirty="0"/>
              <a:t> As between the Parties, Licensor will solely own all right, title, and interest in and to any modification of or improvement or enhancement to any Technology made by Licensee’s employees or independent contractors using or derived from the Licensed Trade Secrets (each, an “Improvement”). Licensee hereby transfers and assigns to Licensor, without additional consideration, all of its right, title, and interest in and to any Improvement made by Licensee, and/or any employee or independent contractor of Licensee, whether solely or jointly with any employee or independent contractor of Licensor or any third party. Licensee shall fully cooperate with Licensor and take all further actions and execute, acknowledge, and deliver all assignments and other documents as Licensor may reasonably request, to evidence and protect Licensor’s intellectual property and other proprietary rights in and to all Improvements.</a:t>
            </a:r>
          </a:p>
        </p:txBody>
      </p:sp>
    </p:spTree>
    <p:extLst>
      <p:ext uri="{BB962C8B-B14F-4D97-AF65-F5344CB8AC3E}">
        <p14:creationId xmlns:p14="http://schemas.microsoft.com/office/powerpoint/2010/main" val="3839018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F1938-C0B1-449C-9915-85EC54AC1FFA}"/>
              </a:ext>
            </a:extLst>
          </p:cNvPr>
          <p:cNvSpPr>
            <a:spLocks noGrp="1"/>
          </p:cNvSpPr>
          <p:nvPr>
            <p:ph type="title"/>
          </p:nvPr>
        </p:nvSpPr>
        <p:spPr>
          <a:xfrm>
            <a:off x="1141413" y="618518"/>
            <a:ext cx="9905998" cy="806021"/>
          </a:xfrm>
        </p:spPr>
        <p:txBody>
          <a:bodyPr/>
          <a:lstStyle/>
          <a:p>
            <a:r>
              <a:rPr lang="en-US" b="1" dirty="0"/>
              <a:t>Data Protection</a:t>
            </a:r>
          </a:p>
        </p:txBody>
      </p:sp>
      <p:sp>
        <p:nvSpPr>
          <p:cNvPr id="3" name="Content Placeholder 2">
            <a:extLst>
              <a:ext uri="{FF2B5EF4-FFF2-40B4-BE49-F238E27FC236}">
                <a16:creationId xmlns:a16="http://schemas.microsoft.com/office/drawing/2014/main" id="{7118A891-CA4A-469D-AAE9-8E6C8549B686}"/>
              </a:ext>
            </a:extLst>
          </p:cNvPr>
          <p:cNvSpPr>
            <a:spLocks noGrp="1"/>
          </p:cNvSpPr>
          <p:nvPr>
            <p:ph idx="1"/>
          </p:nvPr>
        </p:nvSpPr>
        <p:spPr>
          <a:xfrm>
            <a:off x="1141412" y="1722922"/>
            <a:ext cx="9905999" cy="4068279"/>
          </a:xfrm>
        </p:spPr>
        <p:txBody>
          <a:bodyPr>
            <a:normAutofit/>
          </a:bodyPr>
          <a:lstStyle/>
          <a:p>
            <a:r>
              <a:rPr lang="en-US" sz="2200" dirty="0"/>
              <a:t>Section 13408 of the HITECH Act: pharmaceutical companies are a qualifying entity for purposes of HIPAA/HITECH.</a:t>
            </a:r>
          </a:p>
          <a:p>
            <a:pPr algn="l"/>
            <a:r>
              <a:rPr lang="en-US" sz="2200" dirty="0"/>
              <a:t>Security Rule: maintain reasonable and appropriate administrative, technical, and physical safeguards for protecting PHI.</a:t>
            </a:r>
          </a:p>
          <a:p>
            <a:pPr algn="l"/>
            <a:r>
              <a:rPr lang="en-US" sz="2200" dirty="0"/>
              <a:t>42 U.S.C.A. § 17934:  must impose HIPAA/HITECH privacy requirements on business associates.</a:t>
            </a:r>
          </a:p>
          <a:p>
            <a:pPr algn="l"/>
            <a:r>
              <a:rPr lang="en-US" sz="2200" dirty="0"/>
              <a:t>Much easier if data is appropriately de-identified/anonymized.</a:t>
            </a:r>
          </a:p>
          <a:p>
            <a:endParaRPr lang="en-US" sz="2400" dirty="0"/>
          </a:p>
        </p:txBody>
      </p:sp>
    </p:spTree>
    <p:extLst>
      <p:ext uri="{BB962C8B-B14F-4D97-AF65-F5344CB8AC3E}">
        <p14:creationId xmlns:p14="http://schemas.microsoft.com/office/powerpoint/2010/main" val="978565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AEB39-781A-4568-A62B-3A619EA4C490}"/>
              </a:ext>
            </a:extLst>
          </p:cNvPr>
          <p:cNvSpPr>
            <a:spLocks noGrp="1"/>
          </p:cNvSpPr>
          <p:nvPr>
            <p:ph type="title"/>
          </p:nvPr>
        </p:nvSpPr>
        <p:spPr/>
        <p:txBody>
          <a:bodyPr/>
          <a:lstStyle/>
          <a:p>
            <a:r>
              <a:rPr lang="en-US" b="1" dirty="0"/>
              <a:t>IP </a:t>
            </a:r>
            <a:r>
              <a:rPr lang="en-US" b="1" dirty="0" smtClean="0"/>
              <a:t>Ownership NEGOTIATIONS</a:t>
            </a:r>
            <a:endParaRPr lang="en-US" b="1" dirty="0"/>
          </a:p>
        </p:txBody>
      </p:sp>
      <p:sp>
        <p:nvSpPr>
          <p:cNvPr id="6" name="Content Placeholder 5"/>
          <p:cNvSpPr>
            <a:spLocks noGrp="1"/>
          </p:cNvSpPr>
          <p:nvPr>
            <p:ph idx="1"/>
          </p:nvPr>
        </p:nvSpPr>
        <p:spPr/>
        <p:txBody>
          <a:bodyPr/>
          <a:lstStyle/>
          <a:p>
            <a:endParaRPr lang="en-US"/>
          </a:p>
        </p:txBody>
      </p:sp>
    </p:spTree>
    <p:extLst>
      <p:ext uri="{BB962C8B-B14F-4D97-AF65-F5344CB8AC3E}">
        <p14:creationId xmlns:p14="http://schemas.microsoft.com/office/powerpoint/2010/main" val="3540890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AEB39-781A-4568-A62B-3A619EA4C490}"/>
              </a:ext>
            </a:extLst>
          </p:cNvPr>
          <p:cNvSpPr>
            <a:spLocks noGrp="1"/>
          </p:cNvSpPr>
          <p:nvPr>
            <p:ph type="title"/>
          </p:nvPr>
        </p:nvSpPr>
        <p:spPr/>
        <p:txBody>
          <a:bodyPr/>
          <a:lstStyle/>
          <a:p>
            <a:r>
              <a:rPr lang="en-US" b="1" dirty="0"/>
              <a:t>IP Ownership</a:t>
            </a:r>
          </a:p>
        </p:txBody>
      </p:sp>
      <p:sp>
        <p:nvSpPr>
          <p:cNvPr id="3" name="Content Placeholder 2">
            <a:extLst>
              <a:ext uri="{FF2B5EF4-FFF2-40B4-BE49-F238E27FC236}">
                <a16:creationId xmlns:a16="http://schemas.microsoft.com/office/drawing/2014/main" id="{615FF391-0799-4E1A-BE3C-75A7277FB985}"/>
              </a:ext>
            </a:extLst>
          </p:cNvPr>
          <p:cNvSpPr>
            <a:spLocks noGrp="1"/>
          </p:cNvSpPr>
          <p:nvPr>
            <p:ph idx="1"/>
          </p:nvPr>
        </p:nvSpPr>
        <p:spPr/>
        <p:txBody>
          <a:bodyPr>
            <a:normAutofit lnSpcReduction="10000"/>
          </a:bodyPr>
          <a:lstStyle/>
          <a:p>
            <a:r>
              <a:rPr lang="en-US" dirty="0"/>
              <a:t>Definition of each party’s IP: All Intellectual Property owned or licensed by that party (A) before commencing with the efforts set forth under this Agreement; or (B) independent of the efforts set forth under this Agreement. </a:t>
            </a:r>
          </a:p>
          <a:p>
            <a:r>
              <a:rPr lang="en-US" dirty="0"/>
              <a:t>No Contest clause: Probably not enforceable in a pre-litigation agreement! </a:t>
            </a:r>
            <a:r>
              <a:rPr lang="en-US" i="1" dirty="0"/>
              <a:t>See Rates Technology v. Speakeasy</a:t>
            </a:r>
            <a:r>
              <a:rPr lang="en-US" dirty="0"/>
              <a:t>, 685 F.3d 163 (2012) (pre-litigation settlement deemed unenforceable under public policy because it precluded a party from challenging the validity of a patent); </a:t>
            </a:r>
            <a:r>
              <a:rPr lang="en-US" i="1" dirty="0"/>
              <a:t>Lear v. Adkins</a:t>
            </a:r>
            <a:r>
              <a:rPr lang="en-US" dirty="0"/>
              <a:t>, 395 U.S. 653 (1969).</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521690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92F82-E50E-4C4B-875F-81494A0FAEE0}"/>
              </a:ext>
            </a:extLst>
          </p:cNvPr>
          <p:cNvSpPr>
            <a:spLocks noGrp="1"/>
          </p:cNvSpPr>
          <p:nvPr>
            <p:ph type="title"/>
          </p:nvPr>
        </p:nvSpPr>
        <p:spPr/>
        <p:txBody>
          <a:bodyPr/>
          <a:lstStyle/>
          <a:p>
            <a:r>
              <a:rPr lang="en-US" b="1" dirty="0"/>
              <a:t>Term, Termination, and Royalties </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436344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92F82-E50E-4C4B-875F-81494A0FAEE0}"/>
              </a:ext>
            </a:extLst>
          </p:cNvPr>
          <p:cNvSpPr>
            <a:spLocks noGrp="1"/>
          </p:cNvSpPr>
          <p:nvPr>
            <p:ph type="title"/>
          </p:nvPr>
        </p:nvSpPr>
        <p:spPr/>
        <p:txBody>
          <a:bodyPr/>
          <a:lstStyle/>
          <a:p>
            <a:r>
              <a:rPr lang="en-US" b="1" dirty="0"/>
              <a:t>Term, Termination, and Royalties </a:t>
            </a:r>
          </a:p>
        </p:txBody>
      </p:sp>
      <p:sp>
        <p:nvSpPr>
          <p:cNvPr id="3" name="Content Placeholder 2">
            <a:extLst>
              <a:ext uri="{FF2B5EF4-FFF2-40B4-BE49-F238E27FC236}">
                <a16:creationId xmlns:a16="http://schemas.microsoft.com/office/drawing/2014/main" id="{E1E2BF08-64B3-41C7-80CA-4A361B1D2C3F}"/>
              </a:ext>
            </a:extLst>
          </p:cNvPr>
          <p:cNvSpPr>
            <a:spLocks noGrp="1"/>
          </p:cNvSpPr>
          <p:nvPr>
            <p:ph idx="1"/>
          </p:nvPr>
        </p:nvSpPr>
        <p:spPr/>
        <p:txBody>
          <a:bodyPr>
            <a:normAutofit fontScale="85000" lnSpcReduction="10000"/>
          </a:bodyPr>
          <a:lstStyle/>
          <a:p>
            <a:r>
              <a:rPr lang="en-US" sz="3200" dirty="0"/>
              <a:t>Trade secrets may extend indefinitely, potentially beyond the term of the license</a:t>
            </a:r>
          </a:p>
          <a:p>
            <a:r>
              <a:rPr lang="en-US" sz="3200" dirty="0"/>
              <a:t>Royalties for patented products vs. royalties tied to non-patent rights, like trade secrets</a:t>
            </a:r>
          </a:p>
          <a:p>
            <a:pPr lvl="1"/>
            <a:r>
              <a:rPr lang="en-US" sz="3200" dirty="0"/>
              <a:t>Payment of patent royalties after the patent term are a misuse of patent rights and unenforceable. </a:t>
            </a:r>
            <a:r>
              <a:rPr lang="en-US" sz="3200" i="1" dirty="0" err="1"/>
              <a:t>Brulotte</a:t>
            </a:r>
            <a:r>
              <a:rPr lang="en-US" sz="3200" i="1" dirty="0"/>
              <a:t> v. Thys Co.</a:t>
            </a:r>
            <a:r>
              <a:rPr lang="en-US" sz="3200" dirty="0"/>
              <a:t>, 379 U.S. 29 (1964); </a:t>
            </a:r>
            <a:r>
              <a:rPr lang="en-US" sz="3200" i="1" dirty="0"/>
              <a:t>Kimble v. Marvel Entertainment, LLC</a:t>
            </a:r>
            <a:r>
              <a:rPr lang="en-US" sz="3200" dirty="0"/>
              <a:t>, 576 U.S. 446 (2015)</a:t>
            </a:r>
          </a:p>
          <a:p>
            <a:endParaRPr lang="en-US" sz="3200" dirty="0"/>
          </a:p>
        </p:txBody>
      </p:sp>
    </p:spTree>
    <p:extLst>
      <p:ext uri="{BB962C8B-B14F-4D97-AF65-F5344CB8AC3E}">
        <p14:creationId xmlns:p14="http://schemas.microsoft.com/office/powerpoint/2010/main" val="3965006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69650"/>
          </a:xfrm>
        </p:spPr>
        <p:txBody>
          <a:bodyPr/>
          <a:lstStyle/>
          <a:p>
            <a:r>
              <a:rPr lang="en-US" b="1" dirty="0"/>
              <a:t>Delivery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66226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69650"/>
          </a:xfrm>
        </p:spPr>
        <p:txBody>
          <a:bodyPr/>
          <a:lstStyle/>
          <a:p>
            <a:r>
              <a:rPr lang="en-US" b="1" dirty="0"/>
              <a:t>Delivery</a:t>
            </a:r>
            <a:endParaRPr lang="en-US" dirty="0"/>
          </a:p>
        </p:txBody>
      </p:sp>
      <p:sp>
        <p:nvSpPr>
          <p:cNvPr id="4" name="Content Placeholder 2"/>
          <p:cNvSpPr>
            <a:spLocks noGrp="1"/>
          </p:cNvSpPr>
          <p:nvPr>
            <p:ph idx="1"/>
          </p:nvPr>
        </p:nvSpPr>
        <p:spPr>
          <a:xfrm>
            <a:off x="1141413" y="1690688"/>
            <a:ext cx="10466732" cy="4612141"/>
          </a:xfrm>
        </p:spPr>
        <p:txBody>
          <a:bodyPr/>
          <a:lstStyle/>
          <a:p>
            <a:pPr algn="just"/>
            <a:r>
              <a:rPr lang="en-US" dirty="0"/>
              <a:t> </a:t>
            </a:r>
            <a:r>
              <a:rPr lang="en-US" u="sng" dirty="0"/>
              <a:t>Delivery: </a:t>
            </a:r>
            <a:r>
              <a:rPr lang="en-US" dirty="0"/>
              <a:t>Within 10 days of the Effective Date of this Agreement, Licensor shall deliver to Licensee the then current version of the Licensed Trade Secrets in CSV format via hard drive.</a:t>
            </a:r>
          </a:p>
          <a:p>
            <a:pPr algn="just"/>
            <a:r>
              <a:rPr lang="en-US" dirty="0"/>
              <a:t>“The parties should clearly specify in the agreement both the manner and scope of the licensor's technology transfer obligation to avoid ambiguity and later dispute.” </a:t>
            </a:r>
            <a:r>
              <a:rPr lang="en-US" u="sng" dirty="0"/>
              <a:t>Trade Secret License Agreements</a:t>
            </a:r>
            <a:r>
              <a:rPr lang="en-US" dirty="0"/>
              <a:t>, Practical Law Practice Note w-021-8618 (</a:t>
            </a:r>
            <a:r>
              <a:rPr lang="en-US" u="sng" dirty="0"/>
              <a:t>citing</a:t>
            </a:r>
            <a:r>
              <a:rPr lang="en-US" dirty="0"/>
              <a:t> </a:t>
            </a:r>
            <a:r>
              <a:rPr lang="en-US" u="sng" dirty="0"/>
              <a:t>Innovative Biodefense, Inc. v. VSP Technologies, Inc.</a:t>
            </a:r>
            <a:r>
              <a:rPr lang="en-US" dirty="0"/>
              <a:t>, (176 F. Supp. 3d 305, 321 (S.D.N.Y. 2016).</a:t>
            </a:r>
          </a:p>
          <a:p>
            <a:pPr algn="just"/>
            <a:r>
              <a:rPr lang="en-US" dirty="0"/>
              <a:t>Also watch HIPAA/HITECH transfer requirements.</a:t>
            </a:r>
          </a:p>
        </p:txBody>
      </p:sp>
    </p:spTree>
    <p:extLst>
      <p:ext uri="{BB962C8B-B14F-4D97-AF65-F5344CB8AC3E}">
        <p14:creationId xmlns:p14="http://schemas.microsoft.com/office/powerpoint/2010/main" val="1737910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AB8C-418D-45C0-9AB0-960B45EDC874}"/>
              </a:ext>
            </a:extLst>
          </p:cNvPr>
          <p:cNvSpPr>
            <a:spLocks noGrp="1"/>
          </p:cNvSpPr>
          <p:nvPr>
            <p:ph type="title"/>
          </p:nvPr>
        </p:nvSpPr>
        <p:spPr/>
        <p:txBody>
          <a:bodyPr/>
          <a:lstStyle/>
          <a:p>
            <a:r>
              <a:rPr lang="en-US" b="1" dirty="0" smtClean="0"/>
              <a:t>License NEGOTIATIONS</a:t>
            </a:r>
            <a:endParaRPr lang="en-US" b="1"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1999135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AB8C-418D-45C0-9AB0-960B45EDC874}"/>
              </a:ext>
            </a:extLst>
          </p:cNvPr>
          <p:cNvSpPr>
            <a:spLocks noGrp="1"/>
          </p:cNvSpPr>
          <p:nvPr>
            <p:ph type="title"/>
          </p:nvPr>
        </p:nvSpPr>
        <p:spPr/>
        <p:txBody>
          <a:bodyPr/>
          <a:lstStyle/>
          <a:p>
            <a:r>
              <a:rPr lang="en-US" b="1" dirty="0"/>
              <a:t>License</a:t>
            </a:r>
          </a:p>
        </p:txBody>
      </p:sp>
      <p:sp>
        <p:nvSpPr>
          <p:cNvPr id="3" name="Content Placeholder 2">
            <a:extLst>
              <a:ext uri="{FF2B5EF4-FFF2-40B4-BE49-F238E27FC236}">
                <a16:creationId xmlns:a16="http://schemas.microsoft.com/office/drawing/2014/main" id="{9A3AF6A7-8EF7-4722-9CC1-E6AA6A669CA2}"/>
              </a:ext>
            </a:extLst>
          </p:cNvPr>
          <p:cNvSpPr>
            <a:spLocks noGrp="1"/>
          </p:cNvSpPr>
          <p:nvPr>
            <p:ph idx="1"/>
          </p:nvPr>
        </p:nvSpPr>
        <p:spPr>
          <a:xfrm>
            <a:off x="1141412" y="1771048"/>
            <a:ext cx="9905999" cy="4020153"/>
          </a:xfrm>
        </p:spPr>
        <p:txBody>
          <a:bodyPr>
            <a:normAutofit/>
          </a:bodyPr>
          <a:lstStyle/>
          <a:p>
            <a:pPr marL="0" indent="0">
              <a:buNone/>
            </a:pPr>
            <a:r>
              <a:rPr lang="en-US" sz="2800" dirty="0"/>
              <a:t>Subject to J&amp;J’s compliance with the terms and conditions of this Agreement, BP grants J&amp;J a personal, limited, exclusive, sublicensable, non-transferable, worldwide, revocable license during the Term to copy, reproduce, test, and sell the Technology for the sole purpose of manufacturing, distributing, marketing, and supporting the Technology.</a:t>
            </a:r>
          </a:p>
        </p:txBody>
      </p:sp>
    </p:spTree>
    <p:extLst>
      <p:ext uri="{BB962C8B-B14F-4D97-AF65-F5344CB8AC3E}">
        <p14:creationId xmlns:p14="http://schemas.microsoft.com/office/powerpoint/2010/main" val="1429127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220B-A966-4E58-B944-A873619931C3}"/>
              </a:ext>
            </a:extLst>
          </p:cNvPr>
          <p:cNvSpPr>
            <a:spLocks noGrp="1"/>
          </p:cNvSpPr>
          <p:nvPr>
            <p:ph type="title"/>
          </p:nvPr>
        </p:nvSpPr>
        <p:spPr>
          <a:xfrm>
            <a:off x="1141412" y="1473248"/>
            <a:ext cx="9905998" cy="506931"/>
          </a:xfrm>
        </p:spPr>
        <p:txBody>
          <a:bodyPr>
            <a:normAutofit fontScale="90000"/>
          </a:bodyPr>
          <a:lstStyle/>
          <a:p>
            <a:r>
              <a:rPr lang="en-US" b="1" dirty="0" smtClean="0"/>
              <a:t>Trademark NEGOTIATIONS</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69556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220B-A966-4E58-B944-A873619931C3}"/>
              </a:ext>
            </a:extLst>
          </p:cNvPr>
          <p:cNvSpPr>
            <a:spLocks noGrp="1"/>
          </p:cNvSpPr>
          <p:nvPr>
            <p:ph type="title"/>
          </p:nvPr>
        </p:nvSpPr>
        <p:spPr>
          <a:xfrm>
            <a:off x="1143001" y="176463"/>
            <a:ext cx="9905998" cy="506931"/>
          </a:xfrm>
        </p:spPr>
        <p:txBody>
          <a:bodyPr>
            <a:normAutofit fontScale="90000"/>
          </a:bodyPr>
          <a:lstStyle/>
          <a:p>
            <a:r>
              <a:rPr lang="en-US" b="1" dirty="0"/>
              <a:t>Trademark</a:t>
            </a:r>
          </a:p>
        </p:txBody>
      </p:sp>
      <p:sp>
        <p:nvSpPr>
          <p:cNvPr id="6" name="Rectangle 3">
            <a:extLst>
              <a:ext uri="{FF2B5EF4-FFF2-40B4-BE49-F238E27FC236}">
                <a16:creationId xmlns:a16="http://schemas.microsoft.com/office/drawing/2014/main" id="{EAC5AAED-4451-4C4B-ABCF-8E2950180E5C}"/>
              </a:ext>
            </a:extLst>
          </p:cNvPr>
          <p:cNvSpPr>
            <a:spLocks noGrp="1" noChangeArrowheads="1"/>
          </p:cNvSpPr>
          <p:nvPr>
            <p:ph idx="1"/>
          </p:nvPr>
        </p:nvSpPr>
        <p:spPr bwMode="auto">
          <a:xfrm>
            <a:off x="838200" y="656490"/>
            <a:ext cx="10515600" cy="5822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dirty="0"/>
              <a:t>BP grants </a:t>
            </a:r>
            <a:r>
              <a:rPr lang="en-US" dirty="0" err="1"/>
              <a:t>JJ</a:t>
            </a:r>
            <a:r>
              <a:rPr lang="en-US" dirty="0"/>
              <a:t> a license to use the BP word and design marks (BP Marks) for the sole purpose of branding, packaging, and advertising the BP products under the terms of this agreement. BP retains all right, title, and interest in the BP Marks, all use of the BP Marks by </a:t>
            </a:r>
            <a:r>
              <a:rPr lang="en-US" dirty="0" err="1"/>
              <a:t>JJ</a:t>
            </a:r>
            <a:r>
              <a:rPr lang="en-US" dirty="0"/>
              <a:t> will inure solely to the benefit of BP, and </a:t>
            </a:r>
            <a:r>
              <a:rPr lang="en-US" dirty="0" err="1"/>
              <a:t>JJ</a:t>
            </a:r>
            <a:r>
              <a:rPr lang="en-US" dirty="0"/>
              <a:t> will acquire no rights in the BP Marks as a result of this agreement or </a:t>
            </a:r>
            <a:r>
              <a:rPr lang="en-US" dirty="0" err="1"/>
              <a:t>JJ’s</a:t>
            </a:r>
            <a:r>
              <a:rPr lang="en-US" dirty="0"/>
              <a:t> exercise of the rights granted. </a:t>
            </a:r>
            <a:r>
              <a:rPr lang="en-US" dirty="0" err="1"/>
              <a:t>JJ</a:t>
            </a:r>
            <a:r>
              <a:rPr lang="en-US" dirty="0"/>
              <a:t> will provide BP and its agents full access to </a:t>
            </a:r>
            <a:r>
              <a:rPr lang="en-US" dirty="0" err="1"/>
              <a:t>JJ’s</a:t>
            </a:r>
            <a:r>
              <a:rPr lang="en-US" dirty="0"/>
              <a:t> manufacturing and packaging facilities to ensure BP’s unlimited ability to inspect the products and ensure they comply with standards determined solely by BP and are of a quality consistent with what BP’s customers have come to expect. </a:t>
            </a:r>
            <a:r>
              <a:rPr lang="en-US" dirty="0" err="1"/>
              <a:t>JJ</a:t>
            </a:r>
            <a:r>
              <a:rPr lang="en-US" dirty="0"/>
              <a:t> represents and warrants that the products will be of such quality, and indemnifies BP against any loss or liability arising from the any product’s failure to perform as prescribed and as expected.  </a:t>
            </a:r>
            <a:r>
              <a:rPr lang="en-US" dirty="0" err="1"/>
              <a:t>JJ</a:t>
            </a:r>
            <a:r>
              <a:rPr lang="en-US" dirty="0"/>
              <a:t> further agrees to maintain liability insurance coverage sufficient to support its indemnification of BP but in any event no less than $**MM.</a:t>
            </a:r>
          </a:p>
        </p:txBody>
      </p:sp>
    </p:spTree>
    <p:extLst>
      <p:ext uri="{BB962C8B-B14F-4D97-AF65-F5344CB8AC3E}">
        <p14:creationId xmlns:p14="http://schemas.microsoft.com/office/powerpoint/2010/main" val="2486936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220B-A966-4E58-B944-A873619931C3}"/>
              </a:ext>
            </a:extLst>
          </p:cNvPr>
          <p:cNvSpPr>
            <a:spLocks noGrp="1"/>
          </p:cNvSpPr>
          <p:nvPr>
            <p:ph type="title"/>
          </p:nvPr>
        </p:nvSpPr>
        <p:spPr>
          <a:xfrm>
            <a:off x="1143001" y="176463"/>
            <a:ext cx="9905998" cy="506931"/>
          </a:xfrm>
        </p:spPr>
        <p:txBody>
          <a:bodyPr>
            <a:normAutofit fontScale="90000"/>
          </a:bodyPr>
          <a:lstStyle/>
          <a:p>
            <a:r>
              <a:rPr lang="en-US" b="1" dirty="0"/>
              <a:t>Trademark</a:t>
            </a:r>
          </a:p>
        </p:txBody>
      </p:sp>
      <p:sp>
        <p:nvSpPr>
          <p:cNvPr id="6" name="Rectangle 3">
            <a:extLst>
              <a:ext uri="{FF2B5EF4-FFF2-40B4-BE49-F238E27FC236}">
                <a16:creationId xmlns:a16="http://schemas.microsoft.com/office/drawing/2014/main" id="{EAC5AAED-4451-4C4B-ABCF-8E2950180E5C}"/>
              </a:ext>
            </a:extLst>
          </p:cNvPr>
          <p:cNvSpPr>
            <a:spLocks noGrp="1" noChangeArrowheads="1"/>
          </p:cNvSpPr>
          <p:nvPr>
            <p:ph idx="1"/>
          </p:nvPr>
        </p:nvSpPr>
        <p:spPr bwMode="auto">
          <a:xfrm>
            <a:off x="838200" y="751388"/>
            <a:ext cx="10515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lnSpc>
                <a:spcPct val="100000"/>
              </a:lnSpc>
              <a:spcBef>
                <a:spcPct val="0"/>
              </a:spcBef>
              <a:spcAft>
                <a:spcPts val="600"/>
              </a:spcAft>
            </a:pPr>
            <a:r>
              <a:rPr lang="en-US" altLang="en-US" sz="2000" dirty="0">
                <a:ea typeface="Calibri" panose="020F0502020204030204" pitchFamily="34" charset="0"/>
                <a:cs typeface="Arial" panose="020B0604020202020204" pitchFamily="34" charset="0"/>
              </a:rPr>
              <a:t>L</a:t>
            </a: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icensor must exercise quality control to ensure that the goods/services are </a:t>
            </a:r>
            <a:r>
              <a:rPr kumimoji="0" lang="en-US" altLang="en-US" sz="2000" b="0" i="0" u="sng" strike="noStrike" cap="none" normalizeH="0" baseline="0" dirty="0">
                <a:ln>
                  <a:noFill/>
                </a:ln>
                <a:solidFill>
                  <a:schemeClr val="tx1"/>
                </a:solidFill>
                <a:effectLst/>
                <a:ea typeface="Calibri" panose="020F0502020204030204" pitchFamily="34" charset="0"/>
                <a:cs typeface="Arial" panose="020B0604020202020204" pitchFamily="34" charset="0"/>
              </a:rPr>
              <a:t>consistent</a:t>
            </a: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with the quality that the licensed trademark stands for. </a:t>
            </a:r>
            <a:r>
              <a:rPr kumimoji="0" lang="en-US" altLang="en-US" sz="2000" b="0" i="1" u="none" strike="noStrike" cap="none" normalizeH="0" baseline="0" dirty="0" err="1">
                <a:ln>
                  <a:noFill/>
                </a:ln>
                <a:solidFill>
                  <a:schemeClr val="tx1"/>
                </a:solidFill>
                <a:effectLst/>
                <a:ea typeface="Calibri" panose="020F0502020204030204" pitchFamily="34" charset="0"/>
                <a:cs typeface="Arial" panose="020B0604020202020204" pitchFamily="34" charset="0"/>
              </a:rPr>
              <a:t>Barcamerica</a:t>
            </a:r>
            <a:r>
              <a:rPr kumimoji="0" lang="en-US" altLang="en-US" sz="2000" b="0" i="1" u="none" strike="noStrike" cap="none" normalizeH="0" baseline="0" dirty="0">
                <a:ln>
                  <a:noFill/>
                </a:ln>
                <a:solidFill>
                  <a:schemeClr val="tx1"/>
                </a:solidFill>
                <a:effectLst/>
                <a:ea typeface="Calibri" panose="020F0502020204030204" pitchFamily="34" charset="0"/>
                <a:cs typeface="Arial" panose="020B0604020202020204" pitchFamily="34" charset="0"/>
              </a:rPr>
              <a:t> Intl. v. </a:t>
            </a:r>
            <a:r>
              <a:rPr kumimoji="0" lang="en-US" altLang="en-US" sz="2000" b="0" i="1" u="none" strike="noStrike" cap="none" normalizeH="0" baseline="0" dirty="0" err="1">
                <a:ln>
                  <a:noFill/>
                </a:ln>
                <a:solidFill>
                  <a:schemeClr val="tx1"/>
                </a:solidFill>
                <a:effectLst/>
                <a:ea typeface="Calibri" panose="020F0502020204030204" pitchFamily="34" charset="0"/>
                <a:cs typeface="Arial" panose="020B0604020202020204" pitchFamily="34" charset="0"/>
              </a:rPr>
              <a:t>Tyfield</a:t>
            </a:r>
            <a:r>
              <a:rPr kumimoji="0" lang="en-US" altLang="en-US" sz="2000" b="0" i="1" u="none" strike="noStrike" cap="none" normalizeH="0" baseline="0" dirty="0">
                <a:ln>
                  <a:noFill/>
                </a:ln>
                <a:solidFill>
                  <a:schemeClr val="tx1"/>
                </a:solidFill>
                <a:effectLst/>
                <a:ea typeface="Calibri" panose="020F0502020204030204" pitchFamily="34" charset="0"/>
                <a:cs typeface="Arial" panose="020B0604020202020204" pitchFamily="34" charset="0"/>
              </a:rPr>
              <a:t> Importers, Inc.</a:t>
            </a: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289 F.3d 589 (9th Cir., 2002).</a:t>
            </a:r>
            <a:endParaRPr kumimoji="0" lang="en-US" altLang="en-US" sz="2000" b="0" i="0" u="none" strike="noStrike" cap="none" normalizeH="0" baseline="0" dirty="0">
              <a:ln>
                <a:noFill/>
              </a:ln>
              <a:solidFill>
                <a:schemeClr val="tx1"/>
              </a:solidFill>
              <a:effectLst/>
            </a:endParaRPr>
          </a:p>
          <a:p>
            <a:pPr eaLnBrk="0" fontAlgn="base" hangingPunct="0">
              <a:lnSpc>
                <a:spcPct val="100000"/>
              </a:lnSpc>
              <a:spcBef>
                <a:spcPct val="0"/>
              </a:spcBef>
              <a:spcAft>
                <a:spcPts val="600"/>
              </a:spcAft>
            </a:pP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A contract need not contain an express quality control provision, as long as quality control is in fact exercised. </a:t>
            </a:r>
            <a:r>
              <a:rPr kumimoji="0" lang="en-US" altLang="en-US" sz="2000" b="0" i="1" u="none" strike="noStrike" cap="none" normalizeH="0" baseline="0" dirty="0">
                <a:ln>
                  <a:noFill/>
                </a:ln>
                <a:solidFill>
                  <a:schemeClr val="tx1"/>
                </a:solidFill>
                <a:effectLst/>
                <a:ea typeface="Calibri" panose="020F0502020204030204" pitchFamily="34" charset="0"/>
                <a:cs typeface="Arial" panose="020B0604020202020204" pitchFamily="34" charset="0"/>
              </a:rPr>
              <a:t>Miller v. Glenn Miller Productions Inc.</a:t>
            </a: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318 F. Supp. 2d 923 (</a:t>
            </a:r>
            <a:r>
              <a:rPr kumimoji="0" lang="en-US" altLang="en-US" sz="2000" b="0" i="0" u="none" strike="noStrike" cap="none" normalizeH="0" baseline="0" dirty="0" err="1">
                <a:ln>
                  <a:noFill/>
                </a:ln>
                <a:solidFill>
                  <a:schemeClr val="tx1"/>
                </a:solidFill>
                <a:effectLst/>
                <a:ea typeface="Calibri" panose="020F0502020204030204" pitchFamily="34" charset="0"/>
                <a:cs typeface="Arial" panose="020B0604020202020204" pitchFamily="34" charset="0"/>
              </a:rPr>
              <a:t>C.D.Cal</a:t>
            </a: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2004).</a:t>
            </a:r>
            <a:endParaRPr kumimoji="0" lang="en-US" altLang="en-US" sz="2000" b="0" i="0" u="none" strike="noStrike" cap="none" normalizeH="0" baseline="0" dirty="0">
              <a:ln>
                <a:noFill/>
              </a:ln>
              <a:solidFill>
                <a:schemeClr val="tx1"/>
              </a:solidFill>
              <a:effectLst/>
            </a:endParaRPr>
          </a:p>
          <a:p>
            <a:pPr eaLnBrk="0" fontAlgn="base" hangingPunct="0">
              <a:lnSpc>
                <a:spcPct val="100000"/>
              </a:lnSpc>
              <a:spcBef>
                <a:spcPct val="0"/>
              </a:spcBef>
              <a:spcAft>
                <a:spcPts val="600"/>
              </a:spcAft>
            </a:pP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The fact that the license </a:t>
            </a:r>
            <a:r>
              <a:rPr kumimoji="0" lang="en-US" altLang="en-US" sz="2000" b="0" i="0" u="sng" strike="noStrike" cap="none" normalizeH="0" baseline="0" dirty="0">
                <a:ln>
                  <a:noFill/>
                </a:ln>
                <a:solidFill>
                  <a:schemeClr val="tx1"/>
                </a:solidFill>
                <a:effectLst/>
                <a:ea typeface="Calibri" panose="020F0502020204030204" pitchFamily="34" charset="0"/>
                <a:cs typeface="Arial" panose="020B0604020202020204" pitchFamily="34" charset="0"/>
              </a:rPr>
              <a:t>does</a:t>
            </a: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contain a quality control provision will not save it from invalidation as a naked license if the licensor does not actually exercise meaningful quality control. </a:t>
            </a:r>
            <a:r>
              <a:rPr kumimoji="0" lang="en-US" altLang="en-US" sz="2000" b="0" i="1" u="none" strike="noStrike" cap="none" normalizeH="0" baseline="0" dirty="0">
                <a:ln>
                  <a:noFill/>
                </a:ln>
                <a:solidFill>
                  <a:schemeClr val="tx1"/>
                </a:solidFill>
                <a:effectLst/>
                <a:ea typeface="Calibri" panose="020F0502020204030204" pitchFamily="34" charset="0"/>
                <a:cs typeface="Arial" panose="020B0604020202020204" pitchFamily="34" charset="0"/>
              </a:rPr>
              <a:t>Ritchie v. Williams</a:t>
            </a: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395 F.3d 283, 290(6th Cir. 2005); </a:t>
            </a:r>
            <a:r>
              <a:rPr kumimoji="0" lang="en-US" altLang="en-US" sz="2000" b="0" i="1" u="none" strike="noStrike" cap="none" normalizeH="0" baseline="0" dirty="0">
                <a:ln>
                  <a:noFill/>
                </a:ln>
                <a:solidFill>
                  <a:schemeClr val="tx1"/>
                </a:solidFill>
                <a:effectLst/>
                <a:ea typeface="Calibri" panose="020F0502020204030204" pitchFamily="34" charset="0"/>
                <a:cs typeface="Arial" panose="020B0604020202020204" pitchFamily="34" charset="0"/>
              </a:rPr>
              <a:t>Halo Mgmt., LLC v. </a:t>
            </a:r>
            <a:r>
              <a:rPr kumimoji="0" lang="en-US" altLang="en-US" sz="2000" b="0" i="1" u="none" strike="noStrike" cap="none" normalizeH="0" baseline="0" dirty="0" err="1">
                <a:ln>
                  <a:noFill/>
                </a:ln>
                <a:solidFill>
                  <a:schemeClr val="tx1"/>
                </a:solidFill>
                <a:effectLst/>
                <a:ea typeface="Calibri" panose="020F0502020204030204" pitchFamily="34" charset="0"/>
                <a:cs typeface="Arial" panose="020B0604020202020204" pitchFamily="34" charset="0"/>
              </a:rPr>
              <a:t>Interland</a:t>
            </a:r>
            <a:r>
              <a:rPr kumimoji="0" lang="en-US" altLang="en-US" sz="2000" b="0" i="1" u="none" strike="noStrike" cap="none" normalizeH="0" baseline="0" dirty="0">
                <a:ln>
                  <a:noFill/>
                </a:ln>
                <a:solidFill>
                  <a:schemeClr val="tx1"/>
                </a:solidFill>
                <a:effectLst/>
                <a:ea typeface="Calibri" panose="020F0502020204030204" pitchFamily="34" charset="0"/>
                <a:cs typeface="Arial" panose="020B0604020202020204" pitchFamily="34" charset="0"/>
              </a:rPr>
              <a:t>, Inc.</a:t>
            </a: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308 F. Supp. 2d 1019, 1029-30 (N.D. Cal. 2003).</a:t>
            </a:r>
            <a:endParaRPr kumimoji="0" lang="en-US" altLang="en-US" sz="2000" b="0" i="0" u="none" strike="noStrike" cap="none" normalizeH="0" baseline="0" dirty="0">
              <a:ln>
                <a:noFill/>
              </a:ln>
              <a:solidFill>
                <a:schemeClr val="tx1"/>
              </a:solidFill>
              <a:effectLst/>
            </a:endParaRPr>
          </a:p>
          <a:p>
            <a:pPr eaLnBrk="0" fontAlgn="base" hangingPunct="0">
              <a:lnSpc>
                <a:spcPct val="100000"/>
              </a:lnSpc>
              <a:spcBef>
                <a:spcPct val="0"/>
              </a:spcBef>
              <a:spcAft>
                <a:spcPts val="600"/>
              </a:spcAft>
            </a:pP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The trademark licensor may have to share liability if a product fails to perform properly. </a:t>
            </a:r>
            <a:r>
              <a:rPr kumimoji="0" lang="en-US" altLang="en-US" sz="2000" b="0" i="1" u="none" strike="noStrike" cap="none" normalizeH="0" baseline="0" dirty="0" err="1">
                <a:ln>
                  <a:noFill/>
                </a:ln>
                <a:solidFill>
                  <a:schemeClr val="tx1"/>
                </a:solidFill>
                <a:effectLst/>
                <a:ea typeface="Calibri" panose="020F0502020204030204" pitchFamily="34" charset="0"/>
                <a:cs typeface="Arial" panose="020B0604020202020204" pitchFamily="34" charset="0"/>
              </a:rPr>
              <a:t>Dzhunaydov</a:t>
            </a:r>
            <a:r>
              <a:rPr kumimoji="0" lang="en-US" altLang="en-US" sz="2000" b="0" i="1" u="none" strike="noStrike" cap="none" normalizeH="0" baseline="0" dirty="0">
                <a:ln>
                  <a:noFill/>
                </a:ln>
                <a:solidFill>
                  <a:schemeClr val="tx1"/>
                </a:solidFill>
                <a:effectLst/>
                <a:ea typeface="Calibri" panose="020F0502020204030204" pitchFamily="34" charset="0"/>
                <a:cs typeface="Arial" panose="020B0604020202020204" pitchFamily="34" charset="0"/>
              </a:rPr>
              <a:t> v. Emerson Electric Co.</a:t>
            </a: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2016 U.S. Dist. LEXIS 34747 (E.D.N.Y. Mar. 17, 2016); </a:t>
            </a:r>
            <a:r>
              <a:rPr kumimoji="0" lang="en-US" altLang="en-US" sz="2000" b="0" i="1" u="none" strike="noStrike" cap="none" normalizeH="0" baseline="0" dirty="0">
                <a:ln>
                  <a:noFill/>
                </a:ln>
                <a:solidFill>
                  <a:schemeClr val="tx1"/>
                </a:solidFill>
                <a:effectLst/>
                <a:ea typeface="Calibri" panose="020F0502020204030204" pitchFamily="34" charset="0"/>
                <a:cs typeface="Arial" panose="020B0604020202020204" pitchFamily="34" charset="0"/>
              </a:rPr>
              <a:t>Kennedy v. Guess</a:t>
            </a: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806 NE2d 776 (Ind., 2004).</a:t>
            </a:r>
          </a:p>
          <a:p>
            <a:pPr eaLnBrk="0" fontAlgn="base" hangingPunct="0">
              <a:lnSpc>
                <a:spcPct val="100000"/>
              </a:lnSpc>
              <a:spcBef>
                <a:spcPct val="0"/>
              </a:spcBef>
              <a:spcAft>
                <a:spcPts val="600"/>
              </a:spcAft>
            </a:pP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Trademarks are symbols of quality, embodying the goodwill that consumers have for a brand, and the trademark owner must take care not to license the trademark in such a way as might damage that goodwill. The result could be naked licensing and could cause the licensor to lose its trademark rights altogether. </a:t>
            </a:r>
            <a:r>
              <a:rPr kumimoji="0" lang="en-US" altLang="en-US" sz="2000" b="0" i="1" u="none" strike="noStrike" cap="none" normalizeH="0" baseline="0" dirty="0">
                <a:ln>
                  <a:noFill/>
                </a:ln>
                <a:solidFill>
                  <a:schemeClr val="tx1"/>
                </a:solidFill>
                <a:effectLst/>
                <a:ea typeface="Calibri" panose="020F0502020204030204" pitchFamily="34" charset="0"/>
                <a:cs typeface="Arial" panose="020B0604020202020204" pitchFamily="34" charset="0"/>
              </a:rPr>
              <a:t>Yocum v. Covington</a:t>
            </a: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216 U.S.P.Q. 210, 216 (T.T.A.B. 1982).; </a:t>
            </a:r>
            <a:r>
              <a:rPr kumimoji="0" lang="en-US" altLang="en-US" sz="2000" b="0" i="1" u="none" strike="noStrike" cap="none" normalizeH="0" baseline="0" dirty="0">
                <a:ln>
                  <a:noFill/>
                </a:ln>
                <a:solidFill>
                  <a:schemeClr val="tx1"/>
                </a:solidFill>
                <a:effectLst/>
                <a:ea typeface="Calibri" panose="020F0502020204030204" pitchFamily="34" charset="0"/>
                <a:cs typeface="Arial" panose="020B0604020202020204" pitchFamily="34" charset="0"/>
              </a:rPr>
              <a:t>Freecycle Sunnyvale v. The Freecycle Network</a:t>
            </a:r>
            <a:r>
              <a:rPr kumimoji="0" lang="en-US" altLang="en-US"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626 F.3d 509 (9th Cir. 2010).</a:t>
            </a:r>
            <a:endParaRPr kumimoji="0" lang="en-US" altLang="en-US" sz="2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479121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Representations &amp; Warranties</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193656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Representations &amp; Warranties</a:t>
            </a:r>
          </a:p>
        </p:txBody>
      </p:sp>
      <p:sp>
        <p:nvSpPr>
          <p:cNvPr id="3" name="Content Placeholder 2"/>
          <p:cNvSpPr>
            <a:spLocks noGrp="1"/>
          </p:cNvSpPr>
          <p:nvPr>
            <p:ph idx="1"/>
          </p:nvPr>
        </p:nvSpPr>
        <p:spPr>
          <a:xfrm>
            <a:off x="1141413" y="1953930"/>
            <a:ext cx="9905998" cy="3644766"/>
          </a:xfrm>
        </p:spPr>
        <p:txBody>
          <a:bodyPr>
            <a:noAutofit/>
          </a:bodyPr>
          <a:lstStyle/>
          <a:p>
            <a:r>
              <a:rPr lang="en-US" dirty="0"/>
              <a:t> </a:t>
            </a:r>
            <a:r>
              <a:rPr lang="en-US" u="sng" dirty="0"/>
              <a:t>Licensor Representations.</a:t>
            </a:r>
            <a:r>
              <a:rPr lang="en-US" dirty="0"/>
              <a:t> Licensor represents and warrants that: </a:t>
            </a:r>
          </a:p>
          <a:p>
            <a:pPr lvl="1"/>
            <a:r>
              <a:rPr lang="en-US" sz="2400" dirty="0"/>
              <a:t>(i) Licensor owns the entire right, title, and interest in and to the Licensed Trade Secrets; </a:t>
            </a:r>
          </a:p>
          <a:p>
            <a:pPr lvl="1"/>
            <a:r>
              <a:rPr lang="en-US" sz="2400" dirty="0"/>
              <a:t>(ii) Licensor has the right to grant the license and other rights hereunder; and</a:t>
            </a:r>
          </a:p>
          <a:p>
            <a:pPr lvl="1"/>
            <a:r>
              <a:rPr lang="en-US" sz="2400" dirty="0"/>
              <a:t>(iii) As of the Effective Date, Licensor does not own any patents or patent applications that would be infringed by use of the Licensed Trade Secrets permitted under this Agreement.</a:t>
            </a:r>
          </a:p>
        </p:txBody>
      </p:sp>
    </p:spTree>
    <p:extLst>
      <p:ext uri="{BB962C8B-B14F-4D97-AF65-F5344CB8AC3E}">
        <p14:creationId xmlns:p14="http://schemas.microsoft.com/office/powerpoint/2010/main" val="1323111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403" y="516236"/>
            <a:ext cx="10362398" cy="607027"/>
          </a:xfrm>
        </p:spPr>
        <p:txBody>
          <a:bodyPr>
            <a:normAutofit/>
          </a:bodyPr>
          <a:lstStyle/>
          <a:p>
            <a:r>
              <a:rPr lang="en-US" b="1" dirty="0"/>
              <a:t>Trade </a:t>
            </a:r>
            <a:r>
              <a:rPr lang="en-US" b="1" dirty="0" smtClean="0"/>
              <a:t>Secrets NEGOTIATIONS</a:t>
            </a:r>
            <a:endParaRPr lang="en-US" b="1" dirty="0"/>
          </a:p>
        </p:txBody>
      </p:sp>
    </p:spTree>
    <p:extLst>
      <p:ext uri="{BB962C8B-B14F-4D97-AF65-F5344CB8AC3E}">
        <p14:creationId xmlns:p14="http://schemas.microsoft.com/office/powerpoint/2010/main" val="29200365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583</TotalTime>
  <Words>1651</Words>
  <Application>Microsoft Office PowerPoint</Application>
  <PresentationFormat>Widescreen</PresentationFormat>
  <Paragraphs>61</Paragraphs>
  <Slides>19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Trebuchet MS</vt:lpstr>
      <vt:lpstr>Tw Cen MT</vt:lpstr>
      <vt:lpstr>Circuit</vt:lpstr>
      <vt:lpstr>Seattle Intellectual Property Inn of court Group 6 CLE presentation, April 15, 2021</vt:lpstr>
      <vt:lpstr>License NEGOTIATIONS</vt:lpstr>
      <vt:lpstr>License</vt:lpstr>
      <vt:lpstr>Trademark NEGOTIATIONS</vt:lpstr>
      <vt:lpstr>Trademark</vt:lpstr>
      <vt:lpstr>Trademark</vt:lpstr>
      <vt:lpstr>Representations &amp; Warranties</vt:lpstr>
      <vt:lpstr>Representations &amp; Warranties</vt:lpstr>
      <vt:lpstr>Trade Secrets NEGOTIATIONS</vt:lpstr>
      <vt:lpstr>Trade Secrets: Security</vt:lpstr>
      <vt:lpstr>Trade Secrets: Security</vt:lpstr>
      <vt:lpstr>Trade Secrets: Improvements</vt:lpstr>
      <vt:lpstr>Data Protection</vt:lpstr>
      <vt:lpstr>IP Ownership NEGOTIATIONS</vt:lpstr>
      <vt:lpstr>IP Ownership</vt:lpstr>
      <vt:lpstr>Term, Termination, and Royalties </vt:lpstr>
      <vt:lpstr>Term, Termination, and Royalties </vt:lpstr>
      <vt:lpstr>Delivery</vt:lpstr>
      <vt:lpstr>Delivery</vt:lpstr>
    </vt:vector>
  </TitlesOfParts>
  <Company>K&amp;L Gates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Meredith, Michael W.</dc:creator>
  <cp:lastModifiedBy>Meredith, Michael W.</cp:lastModifiedBy>
  <cp:revision>41</cp:revision>
  <dcterms:created xsi:type="dcterms:W3CDTF">2021-03-15T02:04:31Z</dcterms:created>
  <dcterms:modified xsi:type="dcterms:W3CDTF">2021-04-16T01:32:37Z</dcterms:modified>
</cp:coreProperties>
</file>